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62" r:id="rId2"/>
    <p:sldId id="468" r:id="rId3"/>
    <p:sldId id="469" r:id="rId4"/>
    <p:sldId id="470" r:id="rId5"/>
    <p:sldId id="471" r:id="rId6"/>
    <p:sldId id="477" r:id="rId7"/>
    <p:sldId id="478" r:id="rId8"/>
    <p:sldId id="47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A91"/>
    <a:srgbClr val="0A4F9F"/>
    <a:srgbClr val="FC6B44"/>
    <a:srgbClr val="CE96E7"/>
    <a:srgbClr val="194C5F"/>
    <a:srgbClr val="A6DCEF"/>
    <a:srgbClr val="ADEAFE"/>
    <a:srgbClr val="C4F1F5"/>
    <a:srgbClr val="28EA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3826" autoAdjust="0"/>
  </p:normalViewPr>
  <p:slideViewPr>
    <p:cSldViewPr snapToGrid="0" snapToObjects="1">
      <p:cViewPr varScale="1">
        <p:scale>
          <a:sx n="114" d="100"/>
          <a:sy n="114" d="100"/>
        </p:scale>
        <p:origin x="-3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6E6F-610E-C047-A104-61E90CB9E6D3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CF34-8CB9-964F-AB0C-E1C04E0266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63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4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943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23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75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17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57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73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71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538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4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14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04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0B41-D49A-F444-971F-2A8FCD403F3A}" type="datetimeFigureOut">
              <a:rPr kumimoji="1" lang="zh-CN" altLang="en-US" smtClean="0"/>
              <a:t>2020-6-27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5522-BBAC-F947-A722-3FD63FDF17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6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4665866" y="619043"/>
            <a:ext cx="4899558" cy="52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effectLst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" name="流程图: 可选过程 12">
            <a:extLst>
              <a:ext uri="{FF2B5EF4-FFF2-40B4-BE49-F238E27FC236}">
                <a16:creationId xmlns="" xmlns:a16="http://schemas.microsoft.com/office/drawing/2014/main" id="{3DBB5E1A-3E9C-40C1-8D28-F37C490063DE}"/>
              </a:ext>
            </a:extLst>
          </p:cNvPr>
          <p:cNvSpPr/>
          <p:nvPr/>
        </p:nvSpPr>
        <p:spPr>
          <a:xfrm>
            <a:off x="637578" y="1927056"/>
            <a:ext cx="2088300" cy="509452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学生就业方案确认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29E98E-C7F5-42DE-80F2-21C99B820F86}"/>
              </a:ext>
            </a:extLst>
          </p:cNvPr>
          <p:cNvSpPr txBox="1"/>
          <p:nvPr/>
        </p:nvSpPr>
        <p:spPr>
          <a:xfrm>
            <a:off x="3002440" y="1824319"/>
            <a:ext cx="7953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学生确认信息：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学生确认</a:t>
            </a:r>
            <a:r>
              <a:rPr lang="zh-CN" altLang="en-US" sz="16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就业信息、派遣信息和档案信息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学生选择个人档案托管：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派遣回户籍地的就业、创业学生，可以自主选择就业、创业单位所在地区县公共服务机构办理</a:t>
            </a:r>
            <a:r>
              <a:rPr lang="zh-CN" altLang="en-US" sz="1600" dirty="0" smtClean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个人档案托管。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未就业毕业生确认：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未就业毕业生根据实际情况确认待就业、不就业拟升学和其他暂不就业</a:t>
            </a:r>
            <a:r>
              <a:rPr lang="zh-CN" altLang="en-US" sz="1600" dirty="0" smtClean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1600" dirty="0" smtClean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缓</a:t>
            </a:r>
            <a:r>
              <a:rPr lang="zh-CN" altLang="en-US" sz="1600" b="1" dirty="0" smtClean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派毕业生确认：</a:t>
            </a:r>
            <a:r>
              <a:rPr lang="zh-CN" altLang="en-US" sz="1600" dirty="0" smtClean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申请缓派的毕业生确认缓派状态。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678715" y="497116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811690" y="1166275"/>
            <a:ext cx="9264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  就业方案可通过</a:t>
            </a:r>
            <a:r>
              <a:rPr lang="en-US" altLang="zh-CN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PC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端和手机端进行确认。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 PC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端：在确认期内，学生登录系统，选择“就业方案确认”栏目，点击“确认”，查看需要确认的信息。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无论是已就业还是未就业的毕业生，</a:t>
            </a:r>
            <a:r>
              <a:rPr lang="zh-CN" altLang="en-US" sz="1600" dirty="0" smtClean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都要进行</a:t>
            </a: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就业方案的确认。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61EE681-F9F0-43A0-9C78-94716533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69" y="3481865"/>
            <a:ext cx="1752690" cy="1816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箭头: 右 18">
            <a:extLst>
              <a:ext uri="{FF2B5EF4-FFF2-40B4-BE49-F238E27FC236}">
                <a16:creationId xmlns="" xmlns:a16="http://schemas.microsoft.com/office/drawing/2014/main" id="{F2EE68B0-599B-4699-9C8F-19587020A3BC}"/>
              </a:ext>
            </a:extLst>
          </p:cNvPr>
          <p:cNvSpPr/>
          <p:nvPr/>
        </p:nvSpPr>
        <p:spPr>
          <a:xfrm>
            <a:off x="3088602" y="3725942"/>
            <a:ext cx="328791" cy="270831"/>
          </a:xfrm>
          <a:prstGeom prst="rightArrow">
            <a:avLst>
              <a:gd name="adj1" fmla="val 50000"/>
              <a:gd name="adj2" fmla="val 587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="" xmlns:a16="http://schemas.microsoft.com/office/drawing/2014/main" id="{EE2068A8-93CC-4972-86EF-764FC5A864FD}"/>
              </a:ext>
            </a:extLst>
          </p:cNvPr>
          <p:cNvSpPr/>
          <p:nvPr/>
        </p:nvSpPr>
        <p:spPr>
          <a:xfrm rot="5400000">
            <a:off x="6696161" y="4139613"/>
            <a:ext cx="252441" cy="248255"/>
          </a:xfrm>
          <a:prstGeom prst="rightArrow">
            <a:avLst>
              <a:gd name="adj1" fmla="val 50000"/>
              <a:gd name="adj2" fmla="val 587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152DFC-7529-4D2B-81A4-DBF994E6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36" y="4515875"/>
            <a:ext cx="5936692" cy="2199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99D4F-0525-4A25-A1E2-EC9A360FF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36" y="3360726"/>
            <a:ext cx="7023088" cy="67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文本占位符 1">
            <a:extLst>
              <a:ext uri="{FF2B5EF4-FFF2-40B4-BE49-F238E27FC236}">
                <a16:creationId xmlns="" xmlns:a16="http://schemas.microsoft.com/office/drawing/2014/main" id="{7A80D0DE-FD34-4E14-8AE6-B763CC48E351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3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584372" y="872975"/>
            <a:ext cx="11023255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如果学生就业类型为如下六种情况：网上签约（签约省内单位且单位不接收档案）、劳动合同、自由职业、其他录用形式就业、自主创业（电子）及自主创业（实体），学生在就业方案确认时可自主选择将个人档案派送到就业、创业所在地的县（市、区）公共就业和人才服务机构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19D130D-76C7-4CE8-BAA4-CC14407A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8" y="2368384"/>
            <a:ext cx="11350121" cy="376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占位符 1">
            <a:extLst>
              <a:ext uri="{FF2B5EF4-FFF2-40B4-BE49-F238E27FC236}">
                <a16:creationId xmlns="" xmlns:a16="http://schemas.microsoft.com/office/drawing/2014/main" id="{8CB208C1-B89F-46A4-BEE3-4FDBF11D1ED1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75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584372" y="1007773"/>
            <a:ext cx="11023255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如果申请办理个人档案托管，勾选选择框，则派遣接收单位和档案接收单位就是就业、创业所在地的县（市、区）公共就业和人才服务机构，如果不申请办理个人档案托管，则派遣接收单位和档案接收单位便是户籍地人社部门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7E2F6A-AA12-4919-95C6-D6191550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51" y="2575282"/>
            <a:ext cx="5020004" cy="3966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F8A6F63-33CA-42F9-A69E-192AB09A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9" y="2584794"/>
            <a:ext cx="6002169" cy="395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占位符 1">
            <a:extLst>
              <a:ext uri="{FF2B5EF4-FFF2-40B4-BE49-F238E27FC236}">
                <a16:creationId xmlns="" xmlns:a16="http://schemas.microsoft.com/office/drawing/2014/main" id="{3D2705BD-1D81-40BF-8D30-EA9B145DE190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811690" y="993857"/>
            <a:ext cx="9264998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       学生未就业，则需要选择毕业去向，可选择待就业、不就业拟升学和其他暂不就业三种，根据实际情况选择其一进行确认。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0202E13-CBA3-4823-8C18-4A831A9E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62" y="2219474"/>
            <a:ext cx="7640675" cy="424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占位符 1">
            <a:extLst>
              <a:ext uri="{FF2B5EF4-FFF2-40B4-BE49-F238E27FC236}">
                <a16:creationId xmlns="" xmlns:a16="http://schemas.microsoft.com/office/drawing/2014/main" id="{BFDA30B6-54A3-4410-B0BF-38DFF9BBE3B1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3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760526" y="1057585"/>
            <a:ext cx="4726769" cy="248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手机端确认的操作流程：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学生可通过网站首页右上角，扫描二维码，关注公众号“山东大学生就业”，登录手机端绑定账号进行就业方案的确认。关注后我们点击菜单栏“就业服务”选择“学生登录”。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4C3AB04-CA35-4BFF-8623-70E07FE6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79" y="3659865"/>
            <a:ext cx="2651182" cy="265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占位符 1">
            <a:extLst>
              <a:ext uri="{FF2B5EF4-FFF2-40B4-BE49-F238E27FC236}">
                <a16:creationId xmlns="" xmlns:a16="http://schemas.microsoft.com/office/drawing/2014/main" id="{E81F3B47-C406-4D26-B8BE-1663D787030C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DBF29C7-8282-478C-BC83-D71CAEC57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94" y="1875423"/>
            <a:ext cx="5323405" cy="429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90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760526" y="1105688"/>
            <a:ext cx="10021774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进入登录的界面，登录个人账户。选择“就业方案确认”栏目，点击“确认”。</a:t>
            </a:r>
            <a:endParaRPr lang="en-US" altLang="zh-CN" sz="16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41C7F4-B8B6-4008-9AA2-EF36B682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5" y="1910178"/>
            <a:ext cx="2638040" cy="4692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箭头: 右 15">
            <a:extLst>
              <a:ext uri="{FF2B5EF4-FFF2-40B4-BE49-F238E27FC236}">
                <a16:creationId xmlns="" xmlns:a16="http://schemas.microsoft.com/office/drawing/2014/main" id="{D9BBB220-7B3A-46F8-9DAE-AA5B7191B417}"/>
              </a:ext>
            </a:extLst>
          </p:cNvPr>
          <p:cNvSpPr/>
          <p:nvPr/>
        </p:nvSpPr>
        <p:spPr>
          <a:xfrm>
            <a:off x="3753908" y="3810001"/>
            <a:ext cx="714368" cy="464623"/>
          </a:xfrm>
          <a:prstGeom prst="rightArrow">
            <a:avLst>
              <a:gd name="adj1" fmla="val 50000"/>
              <a:gd name="adj2" fmla="val 587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760DA3E-FF24-4D21-976D-BD34A94C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32" y="1864102"/>
            <a:ext cx="2405312" cy="478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E9F63F3-2E9B-4C80-A6EE-6BAEF5DE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838" y="1859899"/>
            <a:ext cx="2645437" cy="4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箭头: 右 17">
            <a:extLst>
              <a:ext uri="{FF2B5EF4-FFF2-40B4-BE49-F238E27FC236}">
                <a16:creationId xmlns="" xmlns:a16="http://schemas.microsoft.com/office/drawing/2014/main" id="{1EE36F0F-750A-4D9A-AC7D-C7700229627E}"/>
              </a:ext>
            </a:extLst>
          </p:cNvPr>
          <p:cNvSpPr/>
          <p:nvPr/>
        </p:nvSpPr>
        <p:spPr>
          <a:xfrm>
            <a:off x="7428100" y="3747951"/>
            <a:ext cx="714368" cy="464623"/>
          </a:xfrm>
          <a:prstGeom prst="rightArrow">
            <a:avLst>
              <a:gd name="adj1" fmla="val 50000"/>
              <a:gd name="adj2" fmla="val 587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占位符 1">
            <a:extLst>
              <a:ext uri="{FF2B5EF4-FFF2-40B4-BE49-F238E27FC236}">
                <a16:creationId xmlns="" xmlns:a16="http://schemas.microsoft.com/office/drawing/2014/main" id="{ACB61DC1-17AF-4470-8F7B-FD3E9192F36B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9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640623" y="221364"/>
            <a:ext cx="772493" cy="772493"/>
            <a:chOff x="2141922" y="1148646"/>
            <a:chExt cx="772493" cy="772493"/>
          </a:xfrm>
        </p:grpSpPr>
        <p:sp>
          <p:nvSpPr>
            <p:cNvPr id="30" name="Rectangle: Rounded Corners 34">
              <a:extLst>
                <a:ext uri="{FF2B5EF4-FFF2-40B4-BE49-F238E27FC236}">
                  <a16:creationId xmlns="" xmlns:a16="http://schemas.microsoft.com/office/drawing/2014/main" id="{0D603C67-D875-4BF7-8E37-36A30ADEF5CE}"/>
                </a:ext>
              </a:extLst>
            </p:cNvPr>
            <p:cNvSpPr/>
            <p:nvPr/>
          </p:nvSpPr>
          <p:spPr>
            <a:xfrm>
              <a:off x="2141922" y="1148646"/>
              <a:ext cx="772493" cy="772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KSO_Shape">
              <a:extLst>
                <a:ext uri="{FF2B5EF4-FFF2-40B4-BE49-F238E27FC236}">
                  <a16:creationId xmlns="" xmlns:a16="http://schemas.microsoft.com/office/drawing/2014/main" id="{53C10C59-A937-49A8-96C0-2CCC48823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831" y="1334244"/>
              <a:ext cx="530452" cy="36424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2355A0F-D38C-450F-B10C-CB2236ED7119}"/>
              </a:ext>
            </a:extLst>
          </p:cNvPr>
          <p:cNvSpPr txBox="1"/>
          <p:nvPr/>
        </p:nvSpPr>
        <p:spPr>
          <a:xfrm>
            <a:off x="238605" y="1123895"/>
            <a:ext cx="4353566" cy="476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如果是</a:t>
            </a:r>
            <a:r>
              <a:rPr lang="zh-CN" altLang="en-US" sz="1400" b="1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未就业毕业生</a:t>
            </a:r>
            <a:r>
              <a:rPr lang="zh-CN" altLang="en-US" sz="1400" dirty="0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，毕业去向有三种类型，分别是待就业、不就业拟升学和其他暂不就业，毕业生需要按照实际情况进行选择。</a:t>
            </a:r>
            <a:endParaRPr lang="en-US" altLang="zh-CN" sz="1400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就业类型为“网上签约（签约省内单位且单位不接收档案）” ”劳动合同””自由职业””其他录用形式就业””自主创业（电子） ””自主创业（实体） ” ，则学生</a:t>
            </a:r>
            <a:r>
              <a:rPr lang="zh-CN" altLang="en-US" sz="1400" b="1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可以申请办理个人档案托管</a:t>
            </a:r>
            <a:r>
              <a:rPr lang="zh-CN" altLang="en-US" sz="1400" dirty="0">
                <a:solidFill>
                  <a:srgbClr val="194C5F"/>
                </a:solidFill>
                <a:latin typeface="Microsoft YaHei" charset="-122"/>
                <a:ea typeface="Microsoft YaHei" charset="-122"/>
              </a:rPr>
              <a:t>，此处勾选之后，则档案接收单位和派遣接收单位均为就业、创业所在地的县（市、区）公共就业和人才服务机构，此处不选择则则档案接收单位和派遣接收单位均为户籍地人社部门。</a:t>
            </a:r>
            <a:endParaRPr lang="en-US" altLang="zh-CN" sz="1400" dirty="0">
              <a:solidFill>
                <a:srgbClr val="194C5F"/>
              </a:solidFill>
              <a:latin typeface="Microsoft YaHei" charset="-122"/>
              <a:ea typeface="Microsoft YaHei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3EAB8D4-4461-48C1-A3CD-9A2DE02D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28" y="936948"/>
            <a:ext cx="3236812" cy="575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14562DD-CD1D-4DD6-B227-C5EE3916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769" y="936944"/>
            <a:ext cx="3236811" cy="575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箭头: 右 13">
            <a:extLst>
              <a:ext uri="{FF2B5EF4-FFF2-40B4-BE49-F238E27FC236}">
                <a16:creationId xmlns="" xmlns:a16="http://schemas.microsoft.com/office/drawing/2014/main" id="{B27F704B-8E9A-42FD-BED9-8E8D47E159A6}"/>
              </a:ext>
            </a:extLst>
          </p:cNvPr>
          <p:cNvSpPr/>
          <p:nvPr/>
        </p:nvSpPr>
        <p:spPr>
          <a:xfrm>
            <a:off x="4725200" y="3129411"/>
            <a:ext cx="608920" cy="599177"/>
          </a:xfrm>
          <a:prstGeom prst="rightArrow">
            <a:avLst>
              <a:gd name="adj1" fmla="val 50000"/>
              <a:gd name="adj2" fmla="val 587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占位符 1">
            <a:extLst>
              <a:ext uri="{FF2B5EF4-FFF2-40B4-BE49-F238E27FC236}">
                <a16:creationId xmlns="" xmlns:a16="http://schemas.microsoft.com/office/drawing/2014/main" id="{6DAC872F-97BF-4354-A084-CAAA5D10477A}"/>
              </a:ext>
            </a:extLst>
          </p:cNvPr>
          <p:cNvSpPr txBox="1">
            <a:spLocks/>
          </p:cNvSpPr>
          <p:nvPr/>
        </p:nvSpPr>
        <p:spPr>
          <a:xfrm>
            <a:off x="4528025" y="406962"/>
            <a:ext cx="4899558" cy="5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altLang="en-US" sz="2400" b="1">
                <a:solidFill>
                  <a:srgbClr val="194C5F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就业方案确认</a:t>
            </a:r>
            <a:endParaRPr lang="zh-CN" altLang="en-US" sz="2400" b="1" dirty="0">
              <a:solidFill>
                <a:srgbClr val="194C5F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0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16223</TotalTime>
  <Words>551</Words>
  <Application>Microsoft Office PowerPoint</Application>
  <PresentationFormat>自定义</PresentationFormat>
  <Paragraphs>24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林倍磊</cp:lastModifiedBy>
  <cp:revision>825</cp:revision>
  <cp:lastPrinted>2019-08-15T10:02:45Z</cp:lastPrinted>
  <dcterms:created xsi:type="dcterms:W3CDTF">2019-04-29T06:02:36Z</dcterms:created>
  <dcterms:modified xsi:type="dcterms:W3CDTF">2020-06-27T05:04:39Z</dcterms:modified>
</cp:coreProperties>
</file>