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9"/>
  </p:notesMasterIdLst>
  <p:handoutMasterIdLst>
    <p:handoutMasterId r:id="rId20"/>
  </p:handoutMasterIdLst>
  <p:sldIdLst>
    <p:sldId id="256" r:id="rId3"/>
    <p:sldId id="257" r:id="rId4"/>
    <p:sldId id="258" r:id="rId5"/>
    <p:sldId id="295" r:id="rId6"/>
    <p:sldId id="297" r:id="rId7"/>
    <p:sldId id="285" r:id="rId8"/>
    <p:sldId id="299" r:id="rId9"/>
    <p:sldId id="302" r:id="rId10"/>
    <p:sldId id="308" r:id="rId11"/>
    <p:sldId id="765" r:id="rId12"/>
    <p:sldId id="766" r:id="rId13"/>
    <p:sldId id="767" r:id="rId14"/>
    <p:sldId id="287" r:id="rId15"/>
    <p:sldId id="764" r:id="rId16"/>
    <p:sldId id="305" r:id="rId17"/>
    <p:sldId id="307" r:id="rId18"/>
  </p:sldIdLst>
  <p:sldSz cx="12192000" cy="6858000"/>
  <p:notesSz cx="6858000" cy="9144000"/>
  <p:embeddedFontLst>
    <p:embeddedFont>
      <p:font typeface="江城圆体 400W" panose="02010600030101010101" charset="-122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华文仿宋" panose="02010600040101010101" pitchFamily="2" charset="-122"/>
      <p:regular r:id="rId28"/>
    </p:embeddedFont>
    <p:embeddedFont>
      <p:font typeface="隶书" panose="02010509060101010101" pitchFamily="49" charset="-122"/>
      <p:regular r:id="rId29"/>
    </p:embeddedFont>
    <p:embeddedFont>
      <p:font typeface="微软雅黑" panose="020B0503020204020204" pitchFamily="34" charset="-122"/>
      <p:regular r:id="rId30"/>
      <p:bold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33E"/>
    <a:srgbClr val="315092"/>
    <a:srgbClr val="3D6FC1"/>
    <a:srgbClr val="F9F9F9"/>
    <a:srgbClr val="5C7DC8"/>
    <a:srgbClr val="F38807"/>
    <a:srgbClr val="F9A53D"/>
    <a:srgbClr val="305798"/>
    <a:srgbClr val="EA1933"/>
    <a:srgbClr val="3152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9" autoAdjust="0"/>
    <p:restoredTop sz="96252" autoAdjust="0"/>
  </p:normalViewPr>
  <p:slideViewPr>
    <p:cSldViewPr snapToGrid="0">
      <p:cViewPr varScale="1">
        <p:scale>
          <a:sx n="115" d="100"/>
          <a:sy n="115" d="100"/>
        </p:scale>
        <p:origin x="282" y="102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江城圆体 400W" panose="020B0500000000000000" charset="-122"/>
              <a:ea typeface="江城圆体 400W" panose="020B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江城圆体 400W" panose="020B0500000000000000" charset="-122"/>
              </a:rPr>
              <a:t>2022/5/9</a:t>
            </a:fld>
            <a:endParaRPr lang="zh-CN" altLang="en-US">
              <a:latin typeface="江城圆体 400W" panose="020B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江城圆体 400W" panose="020B0500000000000000" charset="-122"/>
              <a:ea typeface="江城圆体 400W" panose="020B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江城圆体 400W" panose="020B0500000000000000" charset="-122"/>
              </a:rPr>
              <a:t>‹#›</a:t>
            </a:fld>
            <a:endParaRPr lang="zh-CN" altLang="en-US">
              <a:latin typeface="江城圆体 400W" panose="020B05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江城圆体 400W" panose="020B0500000000000000" charset="-122"/>
                <a:ea typeface="江城圆体 400W" panose="020B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江城圆体 400W" panose="020B0500000000000000" charset="-122"/>
                <a:ea typeface="江城圆体 400W" panose="020B0500000000000000" charset="-122"/>
              </a:defRPr>
            </a:lvl1pPr>
          </a:lstStyle>
          <a:p>
            <a:fld id="{E62B2A1D-7474-4332-BED5-3A1162800399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江城圆体 400W" panose="020B0500000000000000" charset="-122"/>
                <a:ea typeface="江城圆体 400W" panose="020B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江城圆体 400W" panose="020B0500000000000000" charset="-122"/>
                <a:ea typeface="江城圆体 400W" panose="020B0500000000000000" charset="-122"/>
              </a:defRPr>
            </a:lvl1pPr>
          </a:lstStyle>
          <a:p>
            <a:fld id="{1B91CB49-5A54-498B-B8FD-1CED3CE3F30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江城圆体 400W" panose="020B0500000000000000" charset="-122"/>
        <a:ea typeface="江城圆体 400W" panose="020B05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江城圆体 400W" panose="020B0500000000000000" charset="-122"/>
        <a:ea typeface="江城圆体 400W" panose="020B05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江城圆体 400W" panose="020B0500000000000000" charset="-122"/>
        <a:ea typeface="江城圆体 400W" panose="020B05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江城圆体 400W" panose="020B0500000000000000" charset="-122"/>
        <a:ea typeface="江城圆体 400W" panose="020B05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江城圆体 400W" panose="020B0500000000000000" charset="-122"/>
        <a:ea typeface="江城圆体 400W" panose="020B05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1CB49-5A54-498B-B8FD-1CED3CE3F30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1CB49-5A54-498B-B8FD-1CED3CE3F30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1CB49-5A54-498B-B8FD-1CED3CE3F30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EC7199-8ABC-4390-B269-34F4FC5B5FC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FE5B8C-AE28-4D09-B6F0-BABB32F6F9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EC7199-8ABC-4390-B269-34F4FC5B5FC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FE5B8C-AE28-4D09-B6F0-BABB32F6F9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751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6"/>
          <p:cNvSpPr>
            <a:spLocks noGrp="1"/>
          </p:cNvSpPr>
          <p:nvPr>
            <p:ph type="pic" sz="quarter" idx="10"/>
          </p:nvPr>
        </p:nvSpPr>
        <p:spPr>
          <a:xfrm>
            <a:off x="7110548" y="2101325"/>
            <a:ext cx="4305301" cy="2874539"/>
          </a:xfrm>
          <a:prstGeom prst="roundRect">
            <a:avLst/>
          </a:prstGeom>
        </p:spPr>
      </p:sp>
    </p:spTree>
    <p:extLst>
      <p:ext uri="{BB962C8B-B14F-4D97-AF65-F5344CB8AC3E}">
        <p14:creationId xmlns:p14="http://schemas.microsoft.com/office/powerpoint/2010/main" val="4120437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19200" y="2114388"/>
            <a:ext cx="4305301" cy="2874539"/>
          </a:xfrm>
        </p:spPr>
      </p:sp>
    </p:spTree>
    <p:extLst>
      <p:ext uri="{BB962C8B-B14F-4D97-AF65-F5344CB8AC3E}">
        <p14:creationId xmlns:p14="http://schemas.microsoft.com/office/powerpoint/2010/main" val="2297034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7"/>
          <p:cNvSpPr>
            <a:spLocks noGrp="1"/>
          </p:cNvSpPr>
          <p:nvPr>
            <p:ph type="pic" sz="quarter" idx="10"/>
          </p:nvPr>
        </p:nvSpPr>
        <p:spPr>
          <a:xfrm>
            <a:off x="7968343" y="1656860"/>
            <a:ext cx="2917050" cy="168735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3" name="图片占位符 7"/>
          <p:cNvSpPr>
            <a:spLocks noGrp="1"/>
          </p:cNvSpPr>
          <p:nvPr>
            <p:ph type="pic" sz="quarter" idx="11"/>
          </p:nvPr>
        </p:nvSpPr>
        <p:spPr>
          <a:xfrm>
            <a:off x="7968343" y="3461657"/>
            <a:ext cx="2917050" cy="236437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04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23852" y="1632858"/>
            <a:ext cx="2371807" cy="2272936"/>
          </a:xfrm>
          <a:prstGeom prst="octagon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3" name="图片占位符 7"/>
          <p:cNvSpPr>
            <a:spLocks noGrp="1"/>
          </p:cNvSpPr>
          <p:nvPr>
            <p:ph type="pic" sz="quarter" idx="11"/>
          </p:nvPr>
        </p:nvSpPr>
        <p:spPr>
          <a:xfrm>
            <a:off x="4913812" y="1632857"/>
            <a:ext cx="2371807" cy="2272936"/>
          </a:xfrm>
          <a:prstGeom prst="octagon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7"/>
          <p:cNvSpPr>
            <a:spLocks noGrp="1"/>
          </p:cNvSpPr>
          <p:nvPr>
            <p:ph type="pic" sz="quarter" idx="12"/>
          </p:nvPr>
        </p:nvSpPr>
        <p:spPr>
          <a:xfrm>
            <a:off x="8403772" y="1632857"/>
            <a:ext cx="2371807" cy="2272936"/>
          </a:xfrm>
          <a:prstGeom prst="octagon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77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413864" y="2166311"/>
            <a:ext cx="4053516" cy="265388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2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918765" y="1408666"/>
            <a:ext cx="2461323" cy="181995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29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729460" y="1756931"/>
            <a:ext cx="2901422" cy="287163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09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EC7199-8ABC-4390-B269-34F4FC5B5FC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FE5B8C-AE28-4D09-B6F0-BABB32F6F9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84988" y="1690888"/>
            <a:ext cx="1643458" cy="15510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3" name="图片占位符 7"/>
          <p:cNvSpPr>
            <a:spLocks noGrp="1"/>
          </p:cNvSpPr>
          <p:nvPr>
            <p:ph type="pic" sz="quarter" idx="11"/>
          </p:nvPr>
        </p:nvSpPr>
        <p:spPr>
          <a:xfrm>
            <a:off x="3914334" y="1690888"/>
            <a:ext cx="1643458" cy="15510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643680" y="1690888"/>
            <a:ext cx="1643458" cy="15510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7"/>
          <p:cNvSpPr>
            <a:spLocks noGrp="1"/>
          </p:cNvSpPr>
          <p:nvPr>
            <p:ph type="pic" sz="quarter" idx="13"/>
          </p:nvPr>
        </p:nvSpPr>
        <p:spPr>
          <a:xfrm>
            <a:off x="9373026" y="1690888"/>
            <a:ext cx="1643458" cy="15510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37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7"/>
          <p:cNvSpPr>
            <a:spLocks noGrp="1"/>
          </p:cNvSpPr>
          <p:nvPr>
            <p:ph type="pic" sz="quarter" idx="10"/>
          </p:nvPr>
        </p:nvSpPr>
        <p:spPr>
          <a:xfrm>
            <a:off x="7455159" y="1548384"/>
            <a:ext cx="3731002" cy="335951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99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7"/>
          <p:cNvSpPr>
            <a:spLocks noGrp="1"/>
          </p:cNvSpPr>
          <p:nvPr>
            <p:ph type="pic" sz="quarter" idx="10"/>
          </p:nvPr>
        </p:nvSpPr>
        <p:spPr>
          <a:xfrm>
            <a:off x="7455159" y="1828800"/>
            <a:ext cx="3731002" cy="298070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34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778264" y="2588821"/>
            <a:ext cx="3994635" cy="22003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3" name="图片占位符 7"/>
          <p:cNvSpPr>
            <a:spLocks noGrp="1"/>
          </p:cNvSpPr>
          <p:nvPr>
            <p:ph type="pic" sz="quarter" idx="11"/>
          </p:nvPr>
        </p:nvSpPr>
        <p:spPr>
          <a:xfrm>
            <a:off x="1598643" y="2588821"/>
            <a:ext cx="3994635" cy="22003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5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84960" y="1231393"/>
            <a:ext cx="2535936" cy="2450591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7"/>
          <p:cNvSpPr>
            <a:spLocks noGrp="1"/>
          </p:cNvSpPr>
          <p:nvPr>
            <p:ph type="pic" sz="quarter" idx="11"/>
          </p:nvPr>
        </p:nvSpPr>
        <p:spPr>
          <a:xfrm>
            <a:off x="4821936" y="1231392"/>
            <a:ext cx="2535936" cy="2450591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7"/>
          <p:cNvSpPr>
            <a:spLocks noGrp="1"/>
          </p:cNvSpPr>
          <p:nvPr>
            <p:ph type="pic" sz="quarter" idx="12"/>
          </p:nvPr>
        </p:nvSpPr>
        <p:spPr>
          <a:xfrm>
            <a:off x="8058912" y="1231392"/>
            <a:ext cx="2535936" cy="2450591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66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315457" y="1548384"/>
            <a:ext cx="4870704" cy="288950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54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557" y="1919315"/>
            <a:ext cx="3002787" cy="314036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62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983741" y="1675475"/>
            <a:ext cx="2222499" cy="34085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4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680061" y="2049139"/>
            <a:ext cx="2231779" cy="2230531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3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535037" y="2049138"/>
            <a:ext cx="2231779" cy="2230531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27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764285" y="1334099"/>
            <a:ext cx="1234947" cy="429860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97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EC7199-8ABC-4390-B269-34F4FC5B5FC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FE5B8C-AE28-4D09-B6F0-BABB32F6F9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7"/>
          <p:cNvSpPr>
            <a:spLocks noGrp="1"/>
          </p:cNvSpPr>
          <p:nvPr>
            <p:ph type="pic" sz="quarter" idx="10"/>
          </p:nvPr>
        </p:nvSpPr>
        <p:spPr>
          <a:xfrm>
            <a:off x="3300477" y="1931507"/>
            <a:ext cx="2027427" cy="34085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3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439405" y="1931506"/>
            <a:ext cx="2027427" cy="34085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62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047613" y="1549268"/>
            <a:ext cx="2231779" cy="2230531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3" name="图片占位符 7"/>
          <p:cNvSpPr>
            <a:spLocks noGrp="1"/>
          </p:cNvSpPr>
          <p:nvPr>
            <p:ph type="pic" sz="quarter" idx="11"/>
          </p:nvPr>
        </p:nvSpPr>
        <p:spPr>
          <a:xfrm>
            <a:off x="7972925" y="1549267"/>
            <a:ext cx="2231779" cy="2230531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7"/>
          <p:cNvSpPr>
            <a:spLocks noGrp="1"/>
          </p:cNvSpPr>
          <p:nvPr>
            <p:ph type="pic" sz="quarter" idx="12"/>
          </p:nvPr>
        </p:nvSpPr>
        <p:spPr>
          <a:xfrm>
            <a:off x="5010269" y="1549268"/>
            <a:ext cx="2231779" cy="2230531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51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007101" y="1504787"/>
            <a:ext cx="4610100" cy="2152811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99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19200" y="2114388"/>
            <a:ext cx="4305301" cy="2874539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34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059806" y="2012565"/>
            <a:ext cx="1737494" cy="1619636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7"/>
          <p:cNvSpPr>
            <a:spLocks noGrp="1"/>
          </p:cNvSpPr>
          <p:nvPr>
            <p:ph type="pic" sz="quarter" idx="11"/>
          </p:nvPr>
        </p:nvSpPr>
        <p:spPr>
          <a:xfrm>
            <a:off x="5189911" y="2012565"/>
            <a:ext cx="1737494" cy="1619636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7"/>
          <p:cNvSpPr>
            <a:spLocks noGrp="1"/>
          </p:cNvSpPr>
          <p:nvPr>
            <p:ph type="pic" sz="quarter" idx="12"/>
          </p:nvPr>
        </p:nvSpPr>
        <p:spPr>
          <a:xfrm>
            <a:off x="8314111" y="2019026"/>
            <a:ext cx="1737494" cy="1619636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55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85648" y="1593464"/>
            <a:ext cx="4992688" cy="37687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68394" y="1593464"/>
            <a:ext cx="4469628" cy="2311271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06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CE2F-0FD3-4AE8-A06B-E483ABC43E56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69A7-6C50-4A1E-B68E-05EE048AB2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>
          <a:xfrm>
            <a:off x="5875338" y="1754188"/>
            <a:ext cx="4997450" cy="3681412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2953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>
          <a:xfrm>
            <a:off x="1880113" y="1402496"/>
            <a:ext cx="3099850" cy="207222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5"/>
          <p:cNvSpPr>
            <a:spLocks noGrp="1"/>
          </p:cNvSpPr>
          <p:nvPr>
            <p:ph type="pic" sz="quarter" idx="14"/>
          </p:nvPr>
        </p:nvSpPr>
        <p:spPr>
          <a:xfrm>
            <a:off x="7420439" y="1402496"/>
            <a:ext cx="3099850" cy="207222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2032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5"/>
          <p:cNvSpPr>
            <a:spLocks noGrp="1"/>
          </p:cNvSpPr>
          <p:nvPr>
            <p:ph type="pic" sz="quarter" idx="13"/>
          </p:nvPr>
        </p:nvSpPr>
        <p:spPr>
          <a:xfrm>
            <a:off x="4878408" y="1624685"/>
            <a:ext cx="3160692" cy="159292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5"/>
          <p:cNvSpPr>
            <a:spLocks noGrp="1"/>
          </p:cNvSpPr>
          <p:nvPr>
            <p:ph type="pic" sz="quarter" idx="14"/>
          </p:nvPr>
        </p:nvSpPr>
        <p:spPr>
          <a:xfrm>
            <a:off x="4878408" y="3791881"/>
            <a:ext cx="3160692" cy="159292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6555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>
          <a:xfrm>
            <a:off x="1538589" y="1997406"/>
            <a:ext cx="3099850" cy="3004251"/>
          </a:xfrm>
          <a:prstGeom prst="diamon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153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EC7199-8ABC-4390-B269-34F4FC5B5FC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FE5B8C-AE28-4D09-B6F0-BABB32F6F9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>
          <a:xfrm>
            <a:off x="1682099" y="1248031"/>
            <a:ext cx="2704550" cy="212507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5"/>
          <p:cNvSpPr>
            <a:spLocks noGrp="1"/>
          </p:cNvSpPr>
          <p:nvPr>
            <p:ph type="pic" sz="quarter" idx="14"/>
          </p:nvPr>
        </p:nvSpPr>
        <p:spPr>
          <a:xfrm>
            <a:off x="4909272" y="1248029"/>
            <a:ext cx="2704550" cy="212507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5"/>
          <p:cNvSpPr>
            <a:spLocks noGrp="1"/>
          </p:cNvSpPr>
          <p:nvPr>
            <p:ph type="pic" sz="quarter" idx="15"/>
          </p:nvPr>
        </p:nvSpPr>
        <p:spPr>
          <a:xfrm>
            <a:off x="8136445" y="1248030"/>
            <a:ext cx="2704550" cy="212507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514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>
          <a:xfrm>
            <a:off x="1530448" y="1962150"/>
            <a:ext cx="1431974" cy="222885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5"/>
          <p:cNvSpPr>
            <a:spLocks noGrp="1"/>
          </p:cNvSpPr>
          <p:nvPr>
            <p:ph type="pic" sz="quarter" idx="14"/>
          </p:nvPr>
        </p:nvSpPr>
        <p:spPr>
          <a:xfrm>
            <a:off x="4118024" y="3105150"/>
            <a:ext cx="1431974" cy="222885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5"/>
          <p:cNvSpPr>
            <a:spLocks noGrp="1"/>
          </p:cNvSpPr>
          <p:nvPr>
            <p:ph type="pic" sz="quarter" idx="15"/>
          </p:nvPr>
        </p:nvSpPr>
        <p:spPr>
          <a:xfrm>
            <a:off x="6705600" y="1962150"/>
            <a:ext cx="1431974" cy="222885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5"/>
          <p:cNvSpPr>
            <a:spLocks noGrp="1"/>
          </p:cNvSpPr>
          <p:nvPr>
            <p:ph type="pic" sz="quarter" idx="16"/>
          </p:nvPr>
        </p:nvSpPr>
        <p:spPr>
          <a:xfrm>
            <a:off x="9293176" y="3105150"/>
            <a:ext cx="1431974" cy="222885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3404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>
          <a:xfrm>
            <a:off x="1827862" y="1598439"/>
            <a:ext cx="2126231" cy="2072224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5"/>
          <p:cNvSpPr>
            <a:spLocks noGrp="1"/>
          </p:cNvSpPr>
          <p:nvPr>
            <p:ph type="pic" sz="quarter" idx="14"/>
          </p:nvPr>
        </p:nvSpPr>
        <p:spPr>
          <a:xfrm>
            <a:off x="4535826" y="1598439"/>
            <a:ext cx="2126231" cy="2072224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6775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>
          <a:xfrm>
            <a:off x="1880113" y="1402496"/>
            <a:ext cx="3099850" cy="2072224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5"/>
          <p:cNvSpPr>
            <a:spLocks noGrp="1"/>
          </p:cNvSpPr>
          <p:nvPr>
            <p:ph type="pic" sz="quarter" idx="14"/>
          </p:nvPr>
        </p:nvSpPr>
        <p:spPr>
          <a:xfrm>
            <a:off x="7420439" y="1402496"/>
            <a:ext cx="3099850" cy="2072224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63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5"/>
          <p:cNvSpPr>
            <a:spLocks noGrp="1"/>
          </p:cNvSpPr>
          <p:nvPr>
            <p:ph type="pic" sz="quarter" idx="15"/>
          </p:nvPr>
        </p:nvSpPr>
        <p:spPr>
          <a:xfrm>
            <a:off x="7906043" y="1294228"/>
            <a:ext cx="2715066" cy="4178104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883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>
          <a:xfrm>
            <a:off x="9410830" y="3004458"/>
            <a:ext cx="1578072" cy="25835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5"/>
          <p:cNvSpPr>
            <a:spLocks noGrp="1"/>
          </p:cNvSpPr>
          <p:nvPr>
            <p:ph type="pic" sz="quarter" idx="14"/>
          </p:nvPr>
        </p:nvSpPr>
        <p:spPr>
          <a:xfrm>
            <a:off x="7705402" y="3004458"/>
            <a:ext cx="1578072" cy="25835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5"/>
          <p:cNvSpPr>
            <a:spLocks noGrp="1"/>
          </p:cNvSpPr>
          <p:nvPr>
            <p:ph type="pic" sz="quarter" idx="15"/>
          </p:nvPr>
        </p:nvSpPr>
        <p:spPr>
          <a:xfrm>
            <a:off x="5999974" y="3004458"/>
            <a:ext cx="1578072" cy="2583542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247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5"/>
          <p:cNvSpPr>
            <a:spLocks noGrp="1"/>
          </p:cNvSpPr>
          <p:nvPr>
            <p:ph type="pic" sz="quarter" idx="13"/>
          </p:nvPr>
        </p:nvSpPr>
        <p:spPr>
          <a:xfrm>
            <a:off x="3950518" y="1819330"/>
            <a:ext cx="6734181" cy="162773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5"/>
          <p:cNvSpPr>
            <a:spLocks noGrp="1"/>
          </p:cNvSpPr>
          <p:nvPr>
            <p:ph type="pic" sz="quarter" idx="14"/>
          </p:nvPr>
        </p:nvSpPr>
        <p:spPr>
          <a:xfrm>
            <a:off x="1603531" y="3624888"/>
            <a:ext cx="1678288" cy="2279554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7296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>
          <a:xfrm>
            <a:off x="5875338" y="3557391"/>
            <a:ext cx="4997450" cy="2041047"/>
          </a:xfrm>
          <a:prstGeom prst="round2Diag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218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>
          <a:xfrm>
            <a:off x="1741119" y="1253146"/>
            <a:ext cx="3494761" cy="4295884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9590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5"/>
          <p:cNvSpPr>
            <a:spLocks noGrp="1"/>
          </p:cNvSpPr>
          <p:nvPr>
            <p:ph type="pic" sz="quarter" idx="15"/>
          </p:nvPr>
        </p:nvSpPr>
        <p:spPr>
          <a:xfrm>
            <a:off x="2492679" y="1766714"/>
            <a:ext cx="1709589" cy="165289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5"/>
          <p:cNvSpPr>
            <a:spLocks noGrp="1"/>
          </p:cNvSpPr>
          <p:nvPr>
            <p:ph type="pic" sz="quarter" idx="16"/>
          </p:nvPr>
        </p:nvSpPr>
        <p:spPr>
          <a:xfrm>
            <a:off x="8081375" y="1766714"/>
            <a:ext cx="1709589" cy="165289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90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EC7199-8ABC-4390-B269-34F4FC5B5FC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FE5B8C-AE28-4D09-B6F0-BABB32F6F9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5"/>
          <p:cNvSpPr>
            <a:spLocks noGrp="1"/>
          </p:cNvSpPr>
          <p:nvPr>
            <p:ph type="pic" sz="quarter" idx="15"/>
          </p:nvPr>
        </p:nvSpPr>
        <p:spPr>
          <a:xfrm>
            <a:off x="1903955" y="1766714"/>
            <a:ext cx="1709589" cy="165289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5"/>
          <p:cNvSpPr>
            <a:spLocks noGrp="1"/>
          </p:cNvSpPr>
          <p:nvPr>
            <p:ph type="pic" sz="quarter" idx="16"/>
          </p:nvPr>
        </p:nvSpPr>
        <p:spPr>
          <a:xfrm>
            <a:off x="4699348" y="1766713"/>
            <a:ext cx="1709589" cy="165289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4623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5"/>
          <p:cNvSpPr>
            <a:spLocks noGrp="1"/>
          </p:cNvSpPr>
          <p:nvPr>
            <p:ph type="pic" sz="quarter" idx="15"/>
          </p:nvPr>
        </p:nvSpPr>
        <p:spPr>
          <a:xfrm>
            <a:off x="7916449" y="1929552"/>
            <a:ext cx="2274945" cy="2199497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1873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>
          <a:xfrm>
            <a:off x="7214992" y="3983822"/>
            <a:ext cx="3356976" cy="133974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5"/>
          <p:cNvSpPr>
            <a:spLocks noGrp="1"/>
          </p:cNvSpPr>
          <p:nvPr>
            <p:ph type="pic" sz="quarter" idx="14"/>
          </p:nvPr>
        </p:nvSpPr>
        <p:spPr>
          <a:xfrm>
            <a:off x="1934227" y="1741662"/>
            <a:ext cx="1497904" cy="133974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5"/>
          <p:cNvSpPr>
            <a:spLocks noGrp="1"/>
          </p:cNvSpPr>
          <p:nvPr>
            <p:ph type="pic" sz="quarter" idx="15"/>
          </p:nvPr>
        </p:nvSpPr>
        <p:spPr>
          <a:xfrm>
            <a:off x="3763027" y="1741662"/>
            <a:ext cx="1497904" cy="1339741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742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>
          <a:xfrm>
            <a:off x="4322110" y="1553772"/>
            <a:ext cx="3506657" cy="3556847"/>
          </a:xfrm>
          <a:prstGeom prst="diamond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496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CE2F-0FD3-4AE8-A06B-E483ABC43E56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69A7-6C50-4A1E-B68E-05EE048AB2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>
          <a:xfrm>
            <a:off x="1769690" y="1580606"/>
            <a:ext cx="3623419" cy="175418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5"/>
          <p:cNvSpPr>
            <a:spLocks noGrp="1"/>
          </p:cNvSpPr>
          <p:nvPr>
            <p:ph type="pic" sz="quarter" idx="14"/>
          </p:nvPr>
        </p:nvSpPr>
        <p:spPr>
          <a:xfrm>
            <a:off x="6798890" y="3653835"/>
            <a:ext cx="3623419" cy="1754188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8040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CE2F-0FD3-4AE8-A06B-E483ABC43E56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69A7-6C50-4A1E-B68E-05EE048AB2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>
          <a:xfrm>
            <a:off x="7011807" y="1610497"/>
            <a:ext cx="2735262" cy="3681412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912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CE2F-0FD3-4AE8-A06B-E483ABC43E56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69A7-6C50-4A1E-B68E-05EE048AB2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>
          <a:xfrm>
            <a:off x="1443188" y="2066160"/>
            <a:ext cx="1640672" cy="163447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5"/>
          <p:cNvSpPr>
            <a:spLocks noGrp="1"/>
          </p:cNvSpPr>
          <p:nvPr>
            <p:ph type="pic" sz="quarter" idx="14"/>
          </p:nvPr>
        </p:nvSpPr>
        <p:spPr>
          <a:xfrm>
            <a:off x="3349084" y="2066160"/>
            <a:ext cx="1640672" cy="163447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5"/>
          <p:cNvSpPr>
            <a:spLocks noGrp="1"/>
          </p:cNvSpPr>
          <p:nvPr>
            <p:ph type="pic" sz="quarter" idx="15"/>
          </p:nvPr>
        </p:nvSpPr>
        <p:spPr>
          <a:xfrm>
            <a:off x="5254980" y="2066160"/>
            <a:ext cx="1640672" cy="163447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526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583667" y="1683601"/>
            <a:ext cx="2653796" cy="185505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83667" y="3709405"/>
            <a:ext cx="2653796" cy="185505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8"/>
          <p:cNvSpPr>
            <a:spLocks noGrp="1"/>
          </p:cNvSpPr>
          <p:nvPr>
            <p:ph type="pic" sz="quarter" idx="12"/>
          </p:nvPr>
        </p:nvSpPr>
        <p:spPr>
          <a:xfrm>
            <a:off x="4423511" y="1683601"/>
            <a:ext cx="2653796" cy="185505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8"/>
          <p:cNvSpPr>
            <a:spLocks noGrp="1"/>
          </p:cNvSpPr>
          <p:nvPr>
            <p:ph type="pic" sz="quarter" idx="13"/>
          </p:nvPr>
        </p:nvSpPr>
        <p:spPr>
          <a:xfrm>
            <a:off x="4423511" y="3709405"/>
            <a:ext cx="2653796" cy="1855053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73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5"/>
          <p:cNvSpPr>
            <a:spLocks noGrp="1"/>
          </p:cNvSpPr>
          <p:nvPr>
            <p:ph type="pic" sz="quarter" idx="13"/>
          </p:nvPr>
        </p:nvSpPr>
        <p:spPr>
          <a:xfrm>
            <a:off x="5574255" y="1360447"/>
            <a:ext cx="4997450" cy="2631689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5"/>
          <p:cNvSpPr>
            <a:spLocks noGrp="1"/>
          </p:cNvSpPr>
          <p:nvPr>
            <p:ph type="pic" sz="quarter" idx="14"/>
          </p:nvPr>
        </p:nvSpPr>
        <p:spPr>
          <a:xfrm>
            <a:off x="1438508" y="1360446"/>
            <a:ext cx="4044524" cy="4048838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6664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539428" y="3431484"/>
            <a:ext cx="1689100" cy="16891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520628" y="3431484"/>
            <a:ext cx="1689100" cy="16891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0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EC7199-8ABC-4390-B269-34F4FC5B5FC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FE5B8C-AE28-4D09-B6F0-BABB32F6F9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27966" y="2141950"/>
            <a:ext cx="4359057" cy="253025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3351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90805" y="2705621"/>
            <a:ext cx="4359057" cy="253025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8413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7"/>
          <p:cNvSpPr>
            <a:spLocks noGrp="1"/>
          </p:cNvSpPr>
          <p:nvPr>
            <p:ph type="pic" sz="quarter" idx="4294967295"/>
          </p:nvPr>
        </p:nvSpPr>
        <p:spPr>
          <a:xfrm>
            <a:off x="459511" y="1189213"/>
            <a:ext cx="5998439" cy="44543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7"/>
          <p:cNvSpPr>
            <a:spLocks noGrp="1"/>
          </p:cNvSpPr>
          <p:nvPr>
            <p:ph type="pic" sz="quarter" idx="4294967295"/>
          </p:nvPr>
        </p:nvSpPr>
        <p:spPr>
          <a:xfrm>
            <a:off x="6670813" y="1189213"/>
            <a:ext cx="4487725" cy="2968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521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99052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EC7199-8ABC-4390-B269-34F4FC5B5FC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FE5B8C-AE28-4D09-B6F0-BABB32F6F9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EC7199-8ABC-4390-B269-34F4FC5B5FC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FE5B8C-AE28-4D09-B6F0-BABB32F6F9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EC7199-8ABC-4390-B269-34F4FC5B5FC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FE5B8C-AE28-4D09-B6F0-BABB32F6F9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ACE2F-0FD3-4AE8-A06B-E483ABC43E56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169A7-6C50-4A1E-B68E-05EE048AB2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88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VCG41N1062337336"/>
          <p:cNvPicPr>
            <a:picLocks noChangeAspect="1"/>
          </p:cNvPicPr>
          <p:nvPr/>
        </p:nvPicPr>
        <p:blipFill>
          <a:blip r:embed="rId3">
            <a:alphaModFix amt="15000"/>
          </a:blip>
          <a:srcRect b="15872"/>
          <a:stretch>
            <a:fillRect/>
          </a:stretch>
        </p:blipFill>
        <p:spPr>
          <a:xfrm>
            <a:off x="0" y="-3175"/>
            <a:ext cx="12186920" cy="6857365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0" y="3176"/>
            <a:ext cx="4239656" cy="6890202"/>
          </a:xfrm>
          <a:custGeom>
            <a:avLst/>
            <a:gdLst>
              <a:gd name="connsiteX0" fmla="*/ 0 w 5522356"/>
              <a:gd name="connsiteY0" fmla="*/ 0 h 6858000"/>
              <a:gd name="connsiteX1" fmla="*/ 5522356 w 5522356"/>
              <a:gd name="connsiteY1" fmla="*/ 0 h 6858000"/>
              <a:gd name="connsiteX2" fmla="*/ 5522356 w 5522356"/>
              <a:gd name="connsiteY2" fmla="*/ 6858000 h 6858000"/>
              <a:gd name="connsiteX3" fmla="*/ 0 w 5522356"/>
              <a:gd name="connsiteY3" fmla="*/ 6858000 h 6858000"/>
              <a:gd name="connsiteX4" fmla="*/ 0 w 5522356"/>
              <a:gd name="connsiteY4" fmla="*/ 0 h 6858000"/>
              <a:gd name="connsiteX0-1" fmla="*/ 0 w 5522356"/>
              <a:gd name="connsiteY0-2" fmla="*/ 0 h 6887497"/>
              <a:gd name="connsiteX1-3" fmla="*/ 5522356 w 5522356"/>
              <a:gd name="connsiteY1-4" fmla="*/ 0 h 6887497"/>
              <a:gd name="connsiteX2-5" fmla="*/ 4077014 w 5522356"/>
              <a:gd name="connsiteY2-6" fmla="*/ 6887497 h 6887497"/>
              <a:gd name="connsiteX3-7" fmla="*/ 0 w 5522356"/>
              <a:gd name="connsiteY3-8" fmla="*/ 6858000 h 6887497"/>
              <a:gd name="connsiteX4-9" fmla="*/ 0 w 5522356"/>
              <a:gd name="connsiteY4-10" fmla="*/ 0 h 688749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522356" h="6887497">
                <a:moveTo>
                  <a:pt x="0" y="0"/>
                </a:moveTo>
                <a:lnTo>
                  <a:pt x="5522356" y="0"/>
                </a:lnTo>
                <a:lnTo>
                  <a:pt x="4077014" y="688749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443007" y="2413337"/>
            <a:ext cx="6386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60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防震减灾主题教育</a:t>
            </a:r>
          </a:p>
        </p:txBody>
      </p:sp>
      <p:sp>
        <p:nvSpPr>
          <p:cNvPr id="96" name="矩形: 圆角 95"/>
          <p:cNvSpPr/>
          <p:nvPr/>
        </p:nvSpPr>
        <p:spPr>
          <a:xfrm>
            <a:off x="9412614" y="4046582"/>
            <a:ext cx="2116111" cy="381000"/>
          </a:xfrm>
          <a:prstGeom prst="roundRect">
            <a:avLst>
              <a:gd name="adj" fmla="val 29167"/>
            </a:avLst>
          </a:prstGeom>
          <a:solidFill>
            <a:srgbClr val="F9A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文本框 96"/>
          <p:cNvSpPr txBox="1"/>
          <p:nvPr/>
        </p:nvSpPr>
        <p:spPr>
          <a:xfrm>
            <a:off x="9284326" y="4095225"/>
            <a:ext cx="224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水产学院</a:t>
            </a:r>
            <a:r>
              <a:rPr lang="en-US" altLang="zh-CN" sz="1400" dirty="0">
                <a:solidFill>
                  <a:schemeClr val="bg1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XXX</a:t>
            </a:r>
            <a:r>
              <a:rPr lang="zh-CN" altLang="en-US" sz="1400" dirty="0">
                <a:solidFill>
                  <a:schemeClr val="bg1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级</a:t>
            </a:r>
            <a:r>
              <a:rPr lang="en-US" altLang="zh-CN" sz="1400" dirty="0">
                <a:solidFill>
                  <a:schemeClr val="bg1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XXX</a:t>
            </a:r>
            <a:r>
              <a:rPr lang="zh-CN" altLang="en-US" sz="1400" dirty="0">
                <a:solidFill>
                  <a:schemeClr val="bg1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班</a:t>
            </a:r>
          </a:p>
        </p:txBody>
      </p:sp>
      <p:sp>
        <p:nvSpPr>
          <p:cNvPr id="8" name="矩形: 圆角 7"/>
          <p:cNvSpPr/>
          <p:nvPr/>
        </p:nvSpPr>
        <p:spPr>
          <a:xfrm>
            <a:off x="7323106" y="3429000"/>
            <a:ext cx="4506019" cy="88799"/>
          </a:xfrm>
          <a:prstGeom prst="roundRect">
            <a:avLst/>
          </a:prstGeom>
          <a:solidFill>
            <a:srgbClr val="315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等腰三角形 39"/>
          <p:cNvSpPr/>
          <p:nvPr/>
        </p:nvSpPr>
        <p:spPr>
          <a:xfrm rot="10800000">
            <a:off x="2117029" y="-3273"/>
            <a:ext cx="2353369" cy="1677678"/>
          </a:xfrm>
          <a:custGeom>
            <a:avLst/>
            <a:gdLst>
              <a:gd name="connsiteX0" fmla="*/ 0 w 2435894"/>
              <a:gd name="connsiteY0" fmla="*/ 2099909 h 2099909"/>
              <a:gd name="connsiteX1" fmla="*/ 836949 w 2435894"/>
              <a:gd name="connsiteY1" fmla="*/ 0 h 2099909"/>
              <a:gd name="connsiteX2" fmla="*/ 2435894 w 2435894"/>
              <a:gd name="connsiteY2" fmla="*/ 2099909 h 2099909"/>
              <a:gd name="connsiteX3" fmla="*/ 0 w 2435894"/>
              <a:gd name="connsiteY3" fmla="*/ 2099909 h 2099909"/>
              <a:gd name="connsiteX0-1" fmla="*/ 1251 w 1598945"/>
              <a:gd name="connsiteY0-2" fmla="*/ 2118959 h 2118959"/>
              <a:gd name="connsiteX1-3" fmla="*/ 0 w 1598945"/>
              <a:gd name="connsiteY1-4" fmla="*/ 0 h 2118959"/>
              <a:gd name="connsiteX2-5" fmla="*/ 1598945 w 1598945"/>
              <a:gd name="connsiteY2-6" fmla="*/ 2099909 h 2118959"/>
              <a:gd name="connsiteX3-7" fmla="*/ 1251 w 1598945"/>
              <a:gd name="connsiteY3-8" fmla="*/ 2118959 h 2118959"/>
              <a:gd name="connsiteX0-9" fmla="*/ 0 w 2092994"/>
              <a:gd name="connsiteY0-10" fmla="*/ 2080859 h 2099909"/>
              <a:gd name="connsiteX1-11" fmla="*/ 494049 w 2092994"/>
              <a:gd name="connsiteY1-12" fmla="*/ 0 h 2099909"/>
              <a:gd name="connsiteX2-13" fmla="*/ 2092994 w 2092994"/>
              <a:gd name="connsiteY2-14" fmla="*/ 2099909 h 2099909"/>
              <a:gd name="connsiteX3-15" fmla="*/ 0 w 2092994"/>
              <a:gd name="connsiteY3-16" fmla="*/ 2080859 h 2099909"/>
              <a:gd name="connsiteX0-17" fmla="*/ 0 w 2092994"/>
              <a:gd name="connsiteY0-18" fmla="*/ 2080859 h 2099909"/>
              <a:gd name="connsiteX1-19" fmla="*/ 968434 w 2092994"/>
              <a:gd name="connsiteY1-20" fmla="*/ 0 h 2099909"/>
              <a:gd name="connsiteX2-21" fmla="*/ 2092994 w 2092994"/>
              <a:gd name="connsiteY2-22" fmla="*/ 2099909 h 2099909"/>
              <a:gd name="connsiteX3-23" fmla="*/ 0 w 2092994"/>
              <a:gd name="connsiteY3-24" fmla="*/ 2080859 h 2099909"/>
              <a:gd name="connsiteX0-25" fmla="*/ 0 w 2092994"/>
              <a:gd name="connsiteY0-26" fmla="*/ 1988012 h 2007062"/>
              <a:gd name="connsiteX1-27" fmla="*/ 578760 w 2092994"/>
              <a:gd name="connsiteY1-28" fmla="*/ 0 h 2007062"/>
              <a:gd name="connsiteX2-29" fmla="*/ 2092994 w 2092994"/>
              <a:gd name="connsiteY2-30" fmla="*/ 2007062 h 2007062"/>
              <a:gd name="connsiteX3-31" fmla="*/ 0 w 2092994"/>
              <a:gd name="connsiteY3-32" fmla="*/ 1988012 h 2007062"/>
              <a:gd name="connsiteX0-33" fmla="*/ 0 w 2092994"/>
              <a:gd name="connsiteY0-34" fmla="*/ 2025151 h 2044201"/>
              <a:gd name="connsiteX1-35" fmla="*/ 571983 w 2092994"/>
              <a:gd name="connsiteY1-36" fmla="*/ 0 h 2044201"/>
              <a:gd name="connsiteX2-37" fmla="*/ 2092994 w 2092994"/>
              <a:gd name="connsiteY2-38" fmla="*/ 2044201 h 2044201"/>
              <a:gd name="connsiteX3-39" fmla="*/ 0 w 2092994"/>
              <a:gd name="connsiteY3-40" fmla="*/ 2025151 h 20442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092994" h="2044201">
                <a:moveTo>
                  <a:pt x="0" y="2025151"/>
                </a:moveTo>
                <a:lnTo>
                  <a:pt x="571983" y="0"/>
                </a:lnTo>
                <a:lnTo>
                  <a:pt x="2092994" y="2044201"/>
                </a:lnTo>
                <a:lnTo>
                  <a:pt x="0" y="2025151"/>
                </a:lnTo>
                <a:close/>
              </a:path>
            </a:pathLst>
          </a:custGeom>
          <a:solidFill>
            <a:srgbClr val="315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任意多边形: 形状 55"/>
          <p:cNvSpPr/>
          <p:nvPr/>
        </p:nvSpPr>
        <p:spPr>
          <a:xfrm rot="701002">
            <a:off x="3457431" y="-158186"/>
            <a:ext cx="678425" cy="7168988"/>
          </a:xfrm>
          <a:custGeom>
            <a:avLst/>
            <a:gdLst>
              <a:gd name="connsiteX0" fmla="*/ 678425 w 678425"/>
              <a:gd name="connsiteY0" fmla="*/ 0 h 7121625"/>
              <a:gd name="connsiteX1" fmla="*/ 678425 w 678425"/>
              <a:gd name="connsiteY1" fmla="*/ 6981335 h 7121625"/>
              <a:gd name="connsiteX2" fmla="*/ 0 w 678425"/>
              <a:gd name="connsiteY2" fmla="*/ 7121625 h 7121625"/>
              <a:gd name="connsiteX3" fmla="*/ 0 w 678425"/>
              <a:gd name="connsiteY3" fmla="*/ 140290 h 7121625"/>
              <a:gd name="connsiteX0-1" fmla="*/ 675339 w 678425"/>
              <a:gd name="connsiteY0-2" fmla="*/ 0 h 7136528"/>
              <a:gd name="connsiteX1-3" fmla="*/ 678425 w 678425"/>
              <a:gd name="connsiteY1-4" fmla="*/ 6996238 h 7136528"/>
              <a:gd name="connsiteX2-5" fmla="*/ 0 w 678425"/>
              <a:gd name="connsiteY2-6" fmla="*/ 7136528 h 7136528"/>
              <a:gd name="connsiteX3-7" fmla="*/ 0 w 678425"/>
              <a:gd name="connsiteY3-8" fmla="*/ 155193 h 7136528"/>
              <a:gd name="connsiteX4" fmla="*/ 675339 w 678425"/>
              <a:gd name="connsiteY4" fmla="*/ 0 h 7136528"/>
              <a:gd name="connsiteX0-9" fmla="*/ 675339 w 678425"/>
              <a:gd name="connsiteY0-10" fmla="*/ 0 h 7136528"/>
              <a:gd name="connsiteX1-11" fmla="*/ 678425 w 678425"/>
              <a:gd name="connsiteY1-12" fmla="*/ 6996238 h 7136528"/>
              <a:gd name="connsiteX2-13" fmla="*/ 0 w 678425"/>
              <a:gd name="connsiteY2-14" fmla="*/ 7136528 h 7136528"/>
              <a:gd name="connsiteX3-15" fmla="*/ 17757 w 678425"/>
              <a:gd name="connsiteY3-16" fmla="*/ 128215 h 7136528"/>
              <a:gd name="connsiteX4-17" fmla="*/ 675339 w 678425"/>
              <a:gd name="connsiteY4-18" fmla="*/ 0 h 7136528"/>
              <a:gd name="connsiteX0-19" fmla="*/ 670710 w 678425"/>
              <a:gd name="connsiteY0-20" fmla="*/ 0 h 7158883"/>
              <a:gd name="connsiteX1-21" fmla="*/ 678425 w 678425"/>
              <a:gd name="connsiteY1-22" fmla="*/ 7018593 h 7158883"/>
              <a:gd name="connsiteX2-23" fmla="*/ 0 w 678425"/>
              <a:gd name="connsiteY2-24" fmla="*/ 7158883 h 7158883"/>
              <a:gd name="connsiteX3-25" fmla="*/ 17757 w 678425"/>
              <a:gd name="connsiteY3-26" fmla="*/ 150570 h 7158883"/>
              <a:gd name="connsiteX4-27" fmla="*/ 670710 w 678425"/>
              <a:gd name="connsiteY4-28" fmla="*/ 0 h 71588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678425" h="7158883">
                <a:moveTo>
                  <a:pt x="670710" y="0"/>
                </a:moveTo>
                <a:cubicBezTo>
                  <a:pt x="671739" y="2332079"/>
                  <a:pt x="677396" y="4686514"/>
                  <a:pt x="678425" y="7018593"/>
                </a:cubicBezTo>
                <a:lnTo>
                  <a:pt x="0" y="7158883"/>
                </a:lnTo>
                <a:lnTo>
                  <a:pt x="17757" y="150570"/>
                </a:lnTo>
                <a:cubicBezTo>
                  <a:pt x="243899" y="103807"/>
                  <a:pt x="444568" y="46763"/>
                  <a:pt x="670710" y="0"/>
                </a:cubicBezTo>
                <a:close/>
              </a:path>
            </a:pathLst>
          </a:cu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8" name="等腰三角形 39"/>
          <p:cNvSpPr/>
          <p:nvPr/>
        </p:nvSpPr>
        <p:spPr>
          <a:xfrm>
            <a:off x="3429974" y="5553702"/>
            <a:ext cx="2352734" cy="1314064"/>
          </a:xfrm>
          <a:custGeom>
            <a:avLst/>
            <a:gdLst>
              <a:gd name="connsiteX0" fmla="*/ 0 w 2435894"/>
              <a:gd name="connsiteY0" fmla="*/ 2099909 h 2099909"/>
              <a:gd name="connsiteX1" fmla="*/ 836949 w 2435894"/>
              <a:gd name="connsiteY1" fmla="*/ 0 h 2099909"/>
              <a:gd name="connsiteX2" fmla="*/ 2435894 w 2435894"/>
              <a:gd name="connsiteY2" fmla="*/ 2099909 h 2099909"/>
              <a:gd name="connsiteX3" fmla="*/ 0 w 2435894"/>
              <a:gd name="connsiteY3" fmla="*/ 2099909 h 2099909"/>
              <a:gd name="connsiteX0-1" fmla="*/ 1251 w 1598945"/>
              <a:gd name="connsiteY0-2" fmla="*/ 2118959 h 2118959"/>
              <a:gd name="connsiteX1-3" fmla="*/ 0 w 1598945"/>
              <a:gd name="connsiteY1-4" fmla="*/ 0 h 2118959"/>
              <a:gd name="connsiteX2-5" fmla="*/ 1598945 w 1598945"/>
              <a:gd name="connsiteY2-6" fmla="*/ 2099909 h 2118959"/>
              <a:gd name="connsiteX3-7" fmla="*/ 1251 w 1598945"/>
              <a:gd name="connsiteY3-8" fmla="*/ 2118959 h 2118959"/>
              <a:gd name="connsiteX0-9" fmla="*/ 0 w 2092994"/>
              <a:gd name="connsiteY0-10" fmla="*/ 2080859 h 2099909"/>
              <a:gd name="connsiteX1-11" fmla="*/ 494049 w 2092994"/>
              <a:gd name="connsiteY1-12" fmla="*/ 0 h 2099909"/>
              <a:gd name="connsiteX2-13" fmla="*/ 2092994 w 2092994"/>
              <a:gd name="connsiteY2-14" fmla="*/ 2099909 h 2099909"/>
              <a:gd name="connsiteX3-15" fmla="*/ 0 w 2092994"/>
              <a:gd name="connsiteY3-16" fmla="*/ 2080859 h 2099909"/>
              <a:gd name="connsiteX0-17" fmla="*/ 0 w 2092994"/>
              <a:gd name="connsiteY0-18" fmla="*/ 2080859 h 2099909"/>
              <a:gd name="connsiteX1-19" fmla="*/ 968434 w 2092994"/>
              <a:gd name="connsiteY1-20" fmla="*/ 0 h 2099909"/>
              <a:gd name="connsiteX2-21" fmla="*/ 2092994 w 2092994"/>
              <a:gd name="connsiteY2-22" fmla="*/ 2099909 h 2099909"/>
              <a:gd name="connsiteX3-23" fmla="*/ 0 w 2092994"/>
              <a:gd name="connsiteY3-24" fmla="*/ 2080859 h 2099909"/>
              <a:gd name="connsiteX0-25" fmla="*/ 0 w 2092994"/>
              <a:gd name="connsiteY0-26" fmla="*/ 1988012 h 2007062"/>
              <a:gd name="connsiteX1-27" fmla="*/ 578760 w 2092994"/>
              <a:gd name="connsiteY1-28" fmla="*/ 0 h 2007062"/>
              <a:gd name="connsiteX2-29" fmla="*/ 2092994 w 2092994"/>
              <a:gd name="connsiteY2-30" fmla="*/ 2007062 h 2007062"/>
              <a:gd name="connsiteX3-31" fmla="*/ 0 w 2092994"/>
              <a:gd name="connsiteY3-32" fmla="*/ 1988012 h 2007062"/>
              <a:gd name="connsiteX0-33" fmla="*/ 0 w 2092994"/>
              <a:gd name="connsiteY0-34" fmla="*/ 1570199 h 1589249"/>
              <a:gd name="connsiteX1-35" fmla="*/ 256856 w 2092994"/>
              <a:gd name="connsiteY1-36" fmla="*/ 0 h 1589249"/>
              <a:gd name="connsiteX2-37" fmla="*/ 2092994 w 2092994"/>
              <a:gd name="connsiteY2-38" fmla="*/ 1589249 h 1589249"/>
              <a:gd name="connsiteX3-39" fmla="*/ 0 w 2092994"/>
              <a:gd name="connsiteY3-40" fmla="*/ 1570199 h 1589249"/>
              <a:gd name="connsiteX0-41" fmla="*/ 0 w 1882909"/>
              <a:gd name="connsiteY0-42" fmla="*/ 1365935 h 1589249"/>
              <a:gd name="connsiteX1-43" fmla="*/ 46771 w 1882909"/>
              <a:gd name="connsiteY1-44" fmla="*/ 0 h 1589249"/>
              <a:gd name="connsiteX2-45" fmla="*/ 1882909 w 1882909"/>
              <a:gd name="connsiteY2-46" fmla="*/ 1589249 h 1589249"/>
              <a:gd name="connsiteX3-47" fmla="*/ 0 w 1882909"/>
              <a:gd name="connsiteY3-48" fmla="*/ 1365935 h 1589249"/>
              <a:gd name="connsiteX0-49" fmla="*/ 0 w 2106548"/>
              <a:gd name="connsiteY0-50" fmla="*/ 1570199 h 1589249"/>
              <a:gd name="connsiteX1-51" fmla="*/ 270410 w 2106548"/>
              <a:gd name="connsiteY1-52" fmla="*/ 0 h 1589249"/>
              <a:gd name="connsiteX2-53" fmla="*/ 2106548 w 2106548"/>
              <a:gd name="connsiteY2-54" fmla="*/ 1589249 h 1589249"/>
              <a:gd name="connsiteX3-55" fmla="*/ 0 w 2106548"/>
              <a:gd name="connsiteY3-56" fmla="*/ 1570199 h 1589249"/>
              <a:gd name="connsiteX0-57" fmla="*/ 0 w 2106548"/>
              <a:gd name="connsiteY0-58" fmla="*/ 1570199 h 1589249"/>
              <a:gd name="connsiteX1-59" fmla="*/ 243302 w 2106548"/>
              <a:gd name="connsiteY1-60" fmla="*/ 0 h 1589249"/>
              <a:gd name="connsiteX2-61" fmla="*/ 2106548 w 2106548"/>
              <a:gd name="connsiteY2-62" fmla="*/ 1589249 h 1589249"/>
              <a:gd name="connsiteX3-63" fmla="*/ 0 w 2106548"/>
              <a:gd name="connsiteY3-64" fmla="*/ 1570199 h 1589249"/>
              <a:gd name="connsiteX0-65" fmla="*/ 0 w 2086782"/>
              <a:gd name="connsiteY0-66" fmla="*/ 1601149 h 1601149"/>
              <a:gd name="connsiteX1-67" fmla="*/ 223536 w 2086782"/>
              <a:gd name="connsiteY1-68" fmla="*/ 0 h 1601149"/>
              <a:gd name="connsiteX2-69" fmla="*/ 2086782 w 2086782"/>
              <a:gd name="connsiteY2-70" fmla="*/ 1589249 h 1601149"/>
              <a:gd name="connsiteX3-71" fmla="*/ 0 w 2086782"/>
              <a:gd name="connsiteY3-72" fmla="*/ 1601149 h 1601149"/>
              <a:gd name="connsiteX0-73" fmla="*/ 0 w 2092429"/>
              <a:gd name="connsiteY0-74" fmla="*/ 1601149 h 1601149"/>
              <a:gd name="connsiteX1-75" fmla="*/ 223536 w 2092429"/>
              <a:gd name="connsiteY1-76" fmla="*/ 0 h 1601149"/>
              <a:gd name="connsiteX2-77" fmla="*/ 2092429 w 2092429"/>
              <a:gd name="connsiteY2-78" fmla="*/ 1596987 h 1601149"/>
              <a:gd name="connsiteX3-79" fmla="*/ 0 w 2092429"/>
              <a:gd name="connsiteY3-80" fmla="*/ 1601149 h 16011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092429" h="1601149">
                <a:moveTo>
                  <a:pt x="0" y="1601149"/>
                </a:moveTo>
                <a:lnTo>
                  <a:pt x="223536" y="0"/>
                </a:lnTo>
                <a:lnTo>
                  <a:pt x="2092429" y="1596987"/>
                </a:lnTo>
                <a:lnTo>
                  <a:pt x="0" y="1601149"/>
                </a:lnTo>
                <a:close/>
              </a:path>
            </a:pathLst>
          </a:custGeom>
          <a:solidFill>
            <a:srgbClr val="315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VCG41N1062337336"/>
          <p:cNvPicPr>
            <a:picLocks noChangeAspect="1"/>
          </p:cNvPicPr>
          <p:nvPr/>
        </p:nvPicPr>
        <p:blipFill>
          <a:blip r:embed="rId2">
            <a:alphaModFix amt="15000"/>
          </a:blip>
          <a:srcRect b="15872"/>
          <a:stretch>
            <a:fillRect/>
          </a:stretch>
        </p:blipFill>
        <p:spPr>
          <a:xfrm>
            <a:off x="9525" y="-10795"/>
            <a:ext cx="12186920" cy="6857365"/>
          </a:xfrm>
          <a:prstGeom prst="rect">
            <a:avLst/>
          </a:prstGeom>
        </p:spPr>
      </p:pic>
      <p:sp>
        <p:nvSpPr>
          <p:cNvPr id="7" name="直角三角形 6"/>
          <p:cNvSpPr/>
          <p:nvPr/>
        </p:nvSpPr>
        <p:spPr>
          <a:xfrm rot="5400000">
            <a:off x="0" y="0"/>
            <a:ext cx="1066800" cy="1066800"/>
          </a:xfrm>
          <a:prstGeom prst="rtTriangle">
            <a:avLst/>
          </a:pr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/>
        </p:nvSpPr>
        <p:spPr>
          <a:xfrm rot="18900000">
            <a:off x="3293450" y="3168650"/>
            <a:ext cx="10215163" cy="520700"/>
          </a:xfrm>
          <a:custGeom>
            <a:avLst/>
            <a:gdLst>
              <a:gd name="connsiteX0" fmla="*/ 9694463 w 10215163"/>
              <a:gd name="connsiteY0" fmla="*/ 0 h 520700"/>
              <a:gd name="connsiteX1" fmla="*/ 10215163 w 10215163"/>
              <a:gd name="connsiteY1" fmla="*/ 520700 h 520700"/>
              <a:gd name="connsiteX2" fmla="*/ 516486 w 10215163"/>
              <a:gd name="connsiteY2" fmla="*/ 520700 h 520700"/>
              <a:gd name="connsiteX3" fmla="*/ 0 w 10215163"/>
              <a:gd name="connsiteY3" fmla="*/ 4214 h 520700"/>
              <a:gd name="connsiteX4" fmla="*/ 0 w 10215163"/>
              <a:gd name="connsiteY4" fmla="*/ 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5163" h="520700">
                <a:moveTo>
                  <a:pt x="9694463" y="0"/>
                </a:moveTo>
                <a:lnTo>
                  <a:pt x="10215163" y="520700"/>
                </a:lnTo>
                <a:lnTo>
                  <a:pt x="516486" y="520700"/>
                </a:lnTo>
                <a:lnTo>
                  <a:pt x="0" y="4214"/>
                </a:lnTo>
                <a:lnTo>
                  <a:pt x="0" y="0"/>
                </a:lnTo>
                <a:close/>
              </a:path>
            </a:pathLst>
          </a:custGeom>
          <a:solidFill>
            <a:srgbClr val="F9A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直角三角形 11"/>
          <p:cNvSpPr/>
          <p:nvPr/>
        </p:nvSpPr>
        <p:spPr>
          <a:xfrm flipH="1">
            <a:off x="5334000" y="0"/>
            <a:ext cx="6858000" cy="6858000"/>
          </a:xfrm>
          <a:prstGeom prst="rtTriangl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/>
          <p:nvPr/>
        </p:nvSpPr>
        <p:spPr>
          <a:xfrm flipH="1">
            <a:off x="8877300" y="3543300"/>
            <a:ext cx="3314700" cy="3314700"/>
          </a:xfrm>
          <a:prstGeom prst="rtTriangle">
            <a:avLst/>
          </a:prstGeom>
          <a:solidFill>
            <a:srgbClr val="315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直角三角形 2"/>
          <p:cNvSpPr/>
          <p:nvPr/>
        </p:nvSpPr>
        <p:spPr>
          <a:xfrm flipH="1">
            <a:off x="10090250" y="4756250"/>
            <a:ext cx="2101750" cy="2101750"/>
          </a:xfrm>
          <a:prstGeom prst="rtTriangle">
            <a:avLst/>
          </a:pr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58"/>
          <p:cNvSpPr txBox="1"/>
          <p:nvPr/>
        </p:nvSpPr>
        <p:spPr>
          <a:xfrm>
            <a:off x="1066800" y="3031900"/>
            <a:ext cx="6496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识别和杜绝地震谣言</a:t>
            </a:r>
            <a:endParaRPr lang="zh-CN" altLang="en-US" sz="5400" dirty="0">
              <a:solidFill>
                <a:srgbClr val="315092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66800" y="1653765"/>
            <a:ext cx="301428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03./</a:t>
            </a:r>
          </a:p>
        </p:txBody>
      </p:sp>
    </p:spTree>
    <p:extLst>
      <p:ext uri="{BB962C8B-B14F-4D97-AF65-F5344CB8AC3E}">
        <p14:creationId xmlns:p14="http://schemas.microsoft.com/office/powerpoint/2010/main" val="1057078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9"/>
          <p:cNvSpPr txBox="1"/>
          <p:nvPr/>
        </p:nvSpPr>
        <p:spPr>
          <a:xfrm>
            <a:off x="989502" y="328970"/>
            <a:ext cx="7052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怎样识别地震谣言呢？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333640" y="265500"/>
            <a:ext cx="612000" cy="612000"/>
            <a:chOff x="5216014" y="1676400"/>
            <a:chExt cx="612000" cy="612000"/>
          </a:xfrm>
        </p:grpSpPr>
        <p:sp>
          <p:nvSpPr>
            <p:cNvPr id="20" name="矩形 19"/>
            <p:cNvSpPr/>
            <p:nvPr/>
          </p:nvSpPr>
          <p:spPr>
            <a:xfrm>
              <a:off x="5216014" y="1676400"/>
              <a:ext cx="612000" cy="612000"/>
            </a:xfrm>
            <a:prstGeom prst="rect">
              <a:avLst/>
            </a:prstGeom>
            <a:solidFill>
              <a:srgbClr val="315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1" name="文本框 23"/>
            <p:cNvSpPr txBox="1"/>
            <p:nvPr/>
          </p:nvSpPr>
          <p:spPr>
            <a:xfrm>
              <a:off x="5231850" y="1752212"/>
              <a:ext cx="596164" cy="4603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03</a:t>
              </a:r>
            </a:p>
          </p:txBody>
        </p:sp>
      </p:grpSp>
      <p:sp>
        <p:nvSpPr>
          <p:cNvPr id="22" name="矩形 21"/>
          <p:cNvSpPr/>
          <p:nvPr/>
        </p:nvSpPr>
        <p:spPr>
          <a:xfrm>
            <a:off x="9534525" y="704170"/>
            <a:ext cx="2657475" cy="98162"/>
          </a:xfrm>
          <a:prstGeom prst="rect">
            <a:avLst/>
          </a:prstGeom>
          <a:solidFill>
            <a:srgbClr val="F9A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82"/>
          <p:cNvSpPr txBox="1"/>
          <p:nvPr/>
        </p:nvSpPr>
        <p:spPr>
          <a:xfrm>
            <a:off x="5942104" y="3665781"/>
            <a:ext cx="50758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思源黑体 Bold" panose="020B0800000000000000" charset="-122"/>
              </a:rPr>
              <a:t>谣言往往有以下特点：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思源黑体 Bold" panose="020B0800000000000000" charset="-122"/>
            </a:endParaRPr>
          </a:p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思源黑体 Bold" panose="020B0800000000000000" charset="-122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思源黑体 Bold" panose="020B0800000000000000" charset="-122"/>
              </a:rPr>
              <a:t>1.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思源黑体 Bold" panose="020B0800000000000000" charset="-122"/>
              </a:rPr>
              <a:t>“预报”的地震震级很大，发震时间、地震很具体，如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思源黑体 Bold" panose="020B0800000000000000" charset="-122"/>
              </a:rPr>
              <a:t>"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思源黑体 Bold" panose="020B0800000000000000" charset="-122"/>
              </a:rPr>
              <a:t>某某市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思源黑体 Bold" panose="020B0800000000000000" charset="-122"/>
              </a:rPr>
              <a:t>" "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思源黑体 Bold" panose="020B0800000000000000" charset="-122"/>
              </a:rPr>
              <a:t>几月几日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思源黑体 Bold" panose="020B0800000000000000" charset="-122"/>
              </a:rPr>
              <a:t>"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思源黑体 Bold" panose="020B0800000000000000" charset="-122"/>
              </a:rPr>
              <a:t>要发生地震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思源黑体 Bold" panose="020B0800000000000000" charset="-122"/>
            </a:endParaRPr>
          </a:p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思源黑体 Bold" panose="020B0800000000000000" charset="-122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思源黑体 Bold" panose="020B0800000000000000" charset="-122"/>
              </a:rPr>
              <a:t>2.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思源黑体 Bold" panose="020B0800000000000000" charset="-122"/>
              </a:rPr>
              <a:t> 说外国人、某专家或某地震机构作了预报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思源黑体 Bold" panose="020B0800000000000000" charset="-122"/>
            </a:endParaRPr>
          </a:p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思源黑体 Bold" panose="020B0800000000000000" charset="-122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思源黑体 Bold" panose="020B0800000000000000" charset="-122"/>
              </a:rPr>
              <a:t>3.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思源黑体 Bold" panose="020B0800000000000000" charset="-122"/>
              </a:rPr>
              <a:t> 带有封建迷信色彩或伴有离奇传说的预报</a:t>
            </a:r>
          </a:p>
        </p:txBody>
      </p:sp>
      <p:sp>
        <p:nvSpPr>
          <p:cNvPr id="11" name="文本框 82"/>
          <p:cNvSpPr txBox="1"/>
          <p:nvPr/>
        </p:nvSpPr>
        <p:spPr>
          <a:xfrm>
            <a:off x="5942104" y="1218394"/>
            <a:ext cx="50758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由于地震巨大的灾害性，容易使人们对地震产生恐慌心理，这时地震谣言就出现了，并很快地传播开来。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地震谣言的危害性是非常大的，它不仅有可能打扰我们的学习、生产和生活，而且可能扰乱社会安定秩序</a:t>
            </a:r>
          </a:p>
        </p:txBody>
      </p:sp>
      <p:sp>
        <p:nvSpPr>
          <p:cNvPr id="13" name="矩形 12"/>
          <p:cNvSpPr/>
          <p:nvPr/>
        </p:nvSpPr>
        <p:spPr>
          <a:xfrm>
            <a:off x="5960532" y="3420248"/>
            <a:ext cx="5057462" cy="98162"/>
          </a:xfrm>
          <a:prstGeom prst="rect">
            <a:avLst/>
          </a:pr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5159977-AA76-4E95-9E1F-289A7A313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2" y="1795548"/>
            <a:ext cx="4943144" cy="353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75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9"/>
          <p:cNvSpPr txBox="1"/>
          <p:nvPr/>
        </p:nvSpPr>
        <p:spPr>
          <a:xfrm>
            <a:off x="989501" y="328970"/>
            <a:ext cx="8545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“</a:t>
            </a:r>
            <a:r>
              <a:rPr lang="zh-CN" altLang="en-US" sz="28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为什么会产生地震谣言呢？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333640" y="265500"/>
            <a:ext cx="612000" cy="612000"/>
            <a:chOff x="5216014" y="1676400"/>
            <a:chExt cx="612000" cy="612000"/>
          </a:xfrm>
        </p:grpSpPr>
        <p:sp>
          <p:nvSpPr>
            <p:cNvPr id="20" name="矩形 19"/>
            <p:cNvSpPr/>
            <p:nvPr/>
          </p:nvSpPr>
          <p:spPr>
            <a:xfrm>
              <a:off x="5216014" y="1676400"/>
              <a:ext cx="612000" cy="612000"/>
            </a:xfrm>
            <a:prstGeom prst="rect">
              <a:avLst/>
            </a:prstGeom>
            <a:solidFill>
              <a:srgbClr val="315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1" name="文本框 23"/>
            <p:cNvSpPr txBox="1"/>
            <p:nvPr/>
          </p:nvSpPr>
          <p:spPr>
            <a:xfrm>
              <a:off x="5231850" y="1752212"/>
              <a:ext cx="596164" cy="4603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02</a:t>
              </a:r>
            </a:p>
          </p:txBody>
        </p:sp>
      </p:grpSp>
      <p:sp>
        <p:nvSpPr>
          <p:cNvPr id="22" name="矩形 21"/>
          <p:cNvSpPr/>
          <p:nvPr/>
        </p:nvSpPr>
        <p:spPr>
          <a:xfrm>
            <a:off x="9534525" y="704170"/>
            <a:ext cx="2657475" cy="98162"/>
          </a:xfrm>
          <a:prstGeom prst="rect">
            <a:avLst/>
          </a:prstGeom>
          <a:solidFill>
            <a:srgbClr val="F9A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82"/>
          <p:cNvSpPr txBox="1"/>
          <p:nvPr/>
        </p:nvSpPr>
        <p:spPr>
          <a:xfrm>
            <a:off x="5938185" y="1344139"/>
            <a:ext cx="592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地震谣言之所以有市场是因为：地震预报是个世界性的科学难题，目前还处于探索阶段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a typeface="思源黑体 Bold" panose="020B0800000000000000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640067" y="1393997"/>
            <a:ext cx="298118" cy="298118"/>
          </a:xfrm>
          <a:prstGeom prst="ellipse">
            <a:avLst/>
          </a:pr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53" name="文本框 82"/>
          <p:cNvSpPr txBox="1"/>
          <p:nvPr/>
        </p:nvSpPr>
        <p:spPr>
          <a:xfrm>
            <a:off x="5938185" y="3721754"/>
            <a:ext cx="5920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我国发布地震预报的权限在政府，其他任何单位和个人都无权发布地震预报消息。</a:t>
            </a:r>
            <a:endParaRPr lang="en-US" altLang="zh-CN" sz="2000" dirty="0"/>
          </a:p>
          <a:p>
            <a:r>
              <a:rPr lang="en-US" altLang="zh-CN" sz="2000" dirty="0"/>
              <a:t>《</a:t>
            </a:r>
            <a:r>
              <a:rPr lang="zh-CN" altLang="en-US" sz="2000" dirty="0"/>
              <a:t>中华人民共和 国防震减灾法</a:t>
            </a:r>
            <a:r>
              <a:rPr lang="en-US" altLang="zh-CN" sz="2000" dirty="0"/>
              <a:t>》</a:t>
            </a:r>
            <a:r>
              <a:rPr lang="zh-CN" altLang="en-US" sz="2000" dirty="0"/>
              <a:t>第十六条规定：国家对地震预报实行统一发布制度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  <p:sp>
        <p:nvSpPr>
          <p:cNvPr id="58" name="文本框 82"/>
          <p:cNvSpPr txBox="1"/>
          <p:nvPr/>
        </p:nvSpPr>
        <p:spPr>
          <a:xfrm>
            <a:off x="5938185" y="2188342"/>
            <a:ext cx="5920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我国地震预报处于世界领先水平，曾成功预报出辽宁海城等地震。但目前我们只能对某些类型的地震做出一定程度的预报，还不能预报所有的地震。特别是临震，预报，远远不能做到像天气预报那样准确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  <p:sp>
        <p:nvSpPr>
          <p:cNvPr id="85" name="文本框 82"/>
          <p:cNvSpPr txBox="1"/>
          <p:nvPr/>
        </p:nvSpPr>
        <p:spPr>
          <a:xfrm>
            <a:off x="5938185" y="5150039"/>
            <a:ext cx="592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地震消息传来时，千条万条，千万记住最基本的一条</a:t>
            </a:r>
            <a:r>
              <a:rPr lang="en-US" altLang="zh-CN" sz="2000" dirty="0"/>
              <a:t>: </a:t>
            </a:r>
            <a:r>
              <a:rPr lang="zh-CN" altLang="en-US" sz="2000" dirty="0"/>
              <a:t>地震预报消息，只听政府的。</a:t>
            </a:r>
            <a:endParaRPr lang="en-US" altLang="zh-CN" sz="20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3BD24AF-273C-4879-87DD-B3033A7C11F6}"/>
              </a:ext>
            </a:extLst>
          </p:cNvPr>
          <p:cNvSpPr txBox="1"/>
          <p:nvPr/>
        </p:nvSpPr>
        <p:spPr>
          <a:xfrm>
            <a:off x="5816600" y="6113466"/>
            <a:ext cx="650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对待地震谣言，我们要做到“不相信、不传播、及时报告”</a:t>
            </a:r>
            <a:endParaRPr lang="en-US" altLang="zh-CN" dirty="0">
              <a:solidFill>
                <a:srgbClr val="FF0000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021E717-1D4A-428C-8DF4-56459607CE7C}"/>
              </a:ext>
            </a:extLst>
          </p:cNvPr>
          <p:cNvGrpSpPr/>
          <p:nvPr/>
        </p:nvGrpSpPr>
        <p:grpSpPr>
          <a:xfrm>
            <a:off x="470739" y="1581615"/>
            <a:ext cx="5039319" cy="3860331"/>
            <a:chOff x="52622" y="1279691"/>
            <a:chExt cx="5039319" cy="3860331"/>
          </a:xfrm>
        </p:grpSpPr>
        <p:pic>
          <p:nvPicPr>
            <p:cNvPr id="1026" name="Picture 2" descr="查看源图像">
              <a:extLst>
                <a:ext uri="{FF2B5EF4-FFF2-40B4-BE49-F238E27FC236}">
                  <a16:creationId xmlns:a16="http://schemas.microsoft.com/office/drawing/2014/main" id="{B087B0C2-4ED3-4D34-82AC-4930FF41C2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" t="612" r="6091"/>
            <a:stretch/>
          </p:blipFill>
          <p:spPr bwMode="auto">
            <a:xfrm>
              <a:off x="52622" y="1279691"/>
              <a:ext cx="5039319" cy="1902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查看源图像">
              <a:extLst>
                <a:ext uri="{FF2B5EF4-FFF2-40B4-BE49-F238E27FC236}">
                  <a16:creationId xmlns:a16="http://schemas.microsoft.com/office/drawing/2014/main" id="{CF9E53D7-6279-48F0-8F96-9BE97D985A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9" t="13924"/>
            <a:stretch/>
          </p:blipFill>
          <p:spPr bwMode="auto">
            <a:xfrm>
              <a:off x="52622" y="3182506"/>
              <a:ext cx="5039318" cy="1957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椭圆 27">
            <a:extLst>
              <a:ext uri="{FF2B5EF4-FFF2-40B4-BE49-F238E27FC236}">
                <a16:creationId xmlns:a16="http://schemas.microsoft.com/office/drawing/2014/main" id="{769D60F9-97A2-48CD-8BB9-7915318180C0}"/>
              </a:ext>
            </a:extLst>
          </p:cNvPr>
          <p:cNvSpPr/>
          <p:nvPr/>
        </p:nvSpPr>
        <p:spPr>
          <a:xfrm>
            <a:off x="5659117" y="2261998"/>
            <a:ext cx="298118" cy="298118"/>
          </a:xfrm>
          <a:prstGeom prst="ellipse">
            <a:avLst/>
          </a:pr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164C43DF-A0DC-4902-AA69-EFDE9FBD4787}"/>
              </a:ext>
            </a:extLst>
          </p:cNvPr>
          <p:cNvSpPr/>
          <p:nvPr/>
        </p:nvSpPr>
        <p:spPr>
          <a:xfrm>
            <a:off x="5659117" y="3738511"/>
            <a:ext cx="298118" cy="298118"/>
          </a:xfrm>
          <a:prstGeom prst="ellipse">
            <a:avLst/>
          </a:pr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937C28AC-8BD0-471F-A5CC-F36B6DBF6634}"/>
              </a:ext>
            </a:extLst>
          </p:cNvPr>
          <p:cNvSpPr/>
          <p:nvPr/>
        </p:nvSpPr>
        <p:spPr>
          <a:xfrm>
            <a:off x="5663492" y="5157442"/>
            <a:ext cx="298118" cy="298118"/>
          </a:xfrm>
          <a:prstGeom prst="ellipse">
            <a:avLst/>
          </a:pr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69393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VCG41N1062337336"/>
          <p:cNvPicPr>
            <a:picLocks noChangeAspect="1"/>
          </p:cNvPicPr>
          <p:nvPr/>
        </p:nvPicPr>
        <p:blipFill>
          <a:blip r:embed="rId2">
            <a:alphaModFix amt="15000"/>
          </a:blip>
          <a:srcRect b="15872"/>
          <a:stretch>
            <a:fillRect/>
          </a:stretch>
        </p:blipFill>
        <p:spPr>
          <a:xfrm>
            <a:off x="9525" y="-10795"/>
            <a:ext cx="12186920" cy="6857365"/>
          </a:xfrm>
          <a:prstGeom prst="rect">
            <a:avLst/>
          </a:prstGeom>
        </p:spPr>
      </p:pic>
      <p:sp>
        <p:nvSpPr>
          <p:cNvPr id="7" name="直角三角形 6"/>
          <p:cNvSpPr/>
          <p:nvPr/>
        </p:nvSpPr>
        <p:spPr>
          <a:xfrm rot="5400000">
            <a:off x="0" y="0"/>
            <a:ext cx="1066800" cy="1066800"/>
          </a:xfrm>
          <a:prstGeom prst="rtTriangle">
            <a:avLst/>
          </a:pr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/>
        </p:nvSpPr>
        <p:spPr>
          <a:xfrm rot="18900000">
            <a:off x="3293450" y="3168650"/>
            <a:ext cx="10215163" cy="520700"/>
          </a:xfrm>
          <a:custGeom>
            <a:avLst/>
            <a:gdLst>
              <a:gd name="connsiteX0" fmla="*/ 9694463 w 10215163"/>
              <a:gd name="connsiteY0" fmla="*/ 0 h 520700"/>
              <a:gd name="connsiteX1" fmla="*/ 10215163 w 10215163"/>
              <a:gd name="connsiteY1" fmla="*/ 520700 h 520700"/>
              <a:gd name="connsiteX2" fmla="*/ 516486 w 10215163"/>
              <a:gd name="connsiteY2" fmla="*/ 520700 h 520700"/>
              <a:gd name="connsiteX3" fmla="*/ 0 w 10215163"/>
              <a:gd name="connsiteY3" fmla="*/ 4214 h 520700"/>
              <a:gd name="connsiteX4" fmla="*/ 0 w 10215163"/>
              <a:gd name="connsiteY4" fmla="*/ 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5163" h="520700">
                <a:moveTo>
                  <a:pt x="9694463" y="0"/>
                </a:moveTo>
                <a:lnTo>
                  <a:pt x="10215163" y="520700"/>
                </a:lnTo>
                <a:lnTo>
                  <a:pt x="516486" y="520700"/>
                </a:lnTo>
                <a:lnTo>
                  <a:pt x="0" y="4214"/>
                </a:lnTo>
                <a:lnTo>
                  <a:pt x="0" y="0"/>
                </a:lnTo>
                <a:close/>
              </a:path>
            </a:pathLst>
          </a:custGeom>
          <a:solidFill>
            <a:srgbClr val="F9A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直角三角形 11"/>
          <p:cNvSpPr/>
          <p:nvPr/>
        </p:nvSpPr>
        <p:spPr>
          <a:xfrm flipH="1">
            <a:off x="5334000" y="0"/>
            <a:ext cx="6858000" cy="6858000"/>
          </a:xfrm>
          <a:prstGeom prst="rtTriangl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/>
          <p:nvPr/>
        </p:nvSpPr>
        <p:spPr>
          <a:xfrm flipH="1">
            <a:off x="8877300" y="3543300"/>
            <a:ext cx="3314700" cy="3314700"/>
          </a:xfrm>
          <a:prstGeom prst="rtTriangle">
            <a:avLst/>
          </a:prstGeom>
          <a:solidFill>
            <a:srgbClr val="315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直角三角形 2"/>
          <p:cNvSpPr/>
          <p:nvPr/>
        </p:nvSpPr>
        <p:spPr>
          <a:xfrm flipH="1">
            <a:off x="10090250" y="4756250"/>
            <a:ext cx="2101750" cy="2101750"/>
          </a:xfrm>
          <a:prstGeom prst="rtTriangle">
            <a:avLst/>
          </a:pr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58"/>
          <p:cNvSpPr txBox="1"/>
          <p:nvPr/>
        </p:nvSpPr>
        <p:spPr>
          <a:xfrm>
            <a:off x="1066800" y="3031900"/>
            <a:ext cx="6496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防震减灾教育宣导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066800" y="1653765"/>
            <a:ext cx="301428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04./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11168" y="1562628"/>
            <a:ext cx="2823633" cy="515264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65000"/>
              </a:schemeClr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97"/>
          <p:cNvSpPr txBox="1"/>
          <p:nvPr/>
        </p:nvSpPr>
        <p:spPr>
          <a:xfrm>
            <a:off x="4723146" y="1437569"/>
            <a:ext cx="2611655" cy="545342"/>
          </a:xfrm>
          <a:prstGeom prst="rect">
            <a:avLst/>
          </a:prstGeom>
          <a:noFill/>
        </p:spPr>
        <p:txBody>
          <a:bodyPr wrap="square" lIns="102974" tIns="0" rIns="102974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华文黑体" pitchFamily="2" charset="-122"/>
              </a:rPr>
              <a:t>自救四大常识</a:t>
            </a:r>
          </a:p>
        </p:txBody>
      </p:sp>
      <p:sp>
        <p:nvSpPr>
          <p:cNvPr id="13" name="文本框 19">
            <a:extLst>
              <a:ext uri="{FF2B5EF4-FFF2-40B4-BE49-F238E27FC236}">
                <a16:creationId xmlns:a16="http://schemas.microsoft.com/office/drawing/2014/main" id="{C740FC4D-8407-4E02-B92C-6E1B205224EB}"/>
              </a:ext>
            </a:extLst>
          </p:cNvPr>
          <p:cNvSpPr txBox="1"/>
          <p:nvPr/>
        </p:nvSpPr>
        <p:spPr>
          <a:xfrm>
            <a:off x="989502" y="328970"/>
            <a:ext cx="390579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防震减灾教育宣导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41AE8EC-DCAA-47F6-933A-650601A7585B}"/>
              </a:ext>
            </a:extLst>
          </p:cNvPr>
          <p:cNvGrpSpPr/>
          <p:nvPr/>
        </p:nvGrpSpPr>
        <p:grpSpPr>
          <a:xfrm>
            <a:off x="333640" y="265500"/>
            <a:ext cx="612000" cy="612000"/>
            <a:chOff x="5216014" y="1676400"/>
            <a:chExt cx="612000" cy="61200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68E754D-4071-44AB-B959-888525E0E376}"/>
                </a:ext>
              </a:extLst>
            </p:cNvPr>
            <p:cNvSpPr/>
            <p:nvPr/>
          </p:nvSpPr>
          <p:spPr>
            <a:xfrm>
              <a:off x="5216014" y="1676400"/>
              <a:ext cx="612000" cy="612000"/>
            </a:xfrm>
            <a:prstGeom prst="rect">
              <a:avLst/>
            </a:prstGeom>
            <a:solidFill>
              <a:srgbClr val="315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6" name="文本框 23">
              <a:extLst>
                <a:ext uri="{FF2B5EF4-FFF2-40B4-BE49-F238E27FC236}">
                  <a16:creationId xmlns:a16="http://schemas.microsoft.com/office/drawing/2014/main" id="{46AF9FE4-D633-49D1-A050-6B880322843C}"/>
                </a:ext>
              </a:extLst>
            </p:cNvPr>
            <p:cNvSpPr txBox="1"/>
            <p:nvPr/>
          </p:nvSpPr>
          <p:spPr>
            <a:xfrm>
              <a:off x="5231850" y="1752212"/>
              <a:ext cx="596164" cy="4603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04</a:t>
              </a: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75E43EF5-C276-4825-9970-6A12A5479D95}"/>
              </a:ext>
            </a:extLst>
          </p:cNvPr>
          <p:cNvSpPr/>
          <p:nvPr/>
        </p:nvSpPr>
        <p:spPr>
          <a:xfrm>
            <a:off x="9534525" y="704170"/>
            <a:ext cx="2657475" cy="98162"/>
          </a:xfrm>
          <a:prstGeom prst="rect">
            <a:avLst/>
          </a:prstGeom>
          <a:solidFill>
            <a:srgbClr val="F9A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5417B51-E9AB-45D5-ABC1-EB8B8BA91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284" y="4711191"/>
            <a:ext cx="3436938" cy="41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1.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大地震时不要急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D04875A-DCE9-45A0-9ABA-C0CC76283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5" y="2635448"/>
            <a:ext cx="2701581" cy="2075742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3C3F04C4-E3D6-4109-8AC9-40BFE7319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510" y="4711190"/>
            <a:ext cx="2087734" cy="41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2.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人多先找藏身处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F1D799E-0E28-4AC8-9734-BD1472AFE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663" y="2635448"/>
            <a:ext cx="2701581" cy="2075742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78FCB1F1-764A-4975-B3EF-DD2D86925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2659" y="4734416"/>
            <a:ext cx="3436938" cy="45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3.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远离危险区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A5ADD34-7138-4678-A174-27E0790AB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1" y="2635448"/>
            <a:ext cx="3175000" cy="207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683DE916-B883-41E8-9A4C-CBFD52459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7524" y="4734416"/>
            <a:ext cx="2474143" cy="45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4.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被埋要保存体力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C5AC4C1E-0C59-4DA5-9728-143ACF14E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598" y="2351725"/>
            <a:ext cx="2098675" cy="235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44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8" grpId="0"/>
      <p:bldP spid="20" grpId="0"/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441890" y="1977455"/>
            <a:ext cx="3308219" cy="3308219"/>
            <a:chOff x="4141556" y="2047275"/>
            <a:chExt cx="3727575" cy="3727575"/>
          </a:xfrm>
        </p:grpSpPr>
        <p:grpSp>
          <p:nvGrpSpPr>
            <p:cNvPr id="32" name="组合 31"/>
            <p:cNvGrpSpPr/>
            <p:nvPr/>
          </p:nvGrpSpPr>
          <p:grpSpPr>
            <a:xfrm>
              <a:off x="4141556" y="2047275"/>
              <a:ext cx="3727575" cy="3727575"/>
              <a:chOff x="4032183" y="2060848"/>
              <a:chExt cx="3727575" cy="3727575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4032183" y="2060848"/>
                <a:ext cx="3727575" cy="3727575"/>
              </a:xfrm>
              <a:prstGeom prst="ellipse">
                <a:avLst/>
              </a:prstGeom>
              <a:solidFill>
                <a:srgbClr val="3D6FC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江城圆体 400W" panose="020B0500000000000000" charset="-122"/>
                  <a:ea typeface="江城圆体 400W" panose="020B0500000000000000" charset="-122"/>
                  <a:sym typeface="江城圆体 400W" panose="020B0500000000000000" charset="-122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4416606" y="2445271"/>
                <a:ext cx="2958728" cy="2958728"/>
              </a:xfrm>
              <a:prstGeom prst="ellipse">
                <a:avLst/>
              </a:prstGeom>
              <a:blipFill dpi="0" rotWithShape="1">
                <a:blip r:embed="rId2"/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江城圆体 400W" panose="020B0500000000000000" charset="-122"/>
                  <a:ea typeface="江城圆体 400W" panose="020B0500000000000000" charset="-122"/>
                  <a:sym typeface="江城圆体 400W" panose="020B0500000000000000" charset="-122"/>
                </a:endParaRPr>
              </a:p>
            </p:txBody>
          </p:sp>
        </p:grpSp>
        <p:sp>
          <p:nvSpPr>
            <p:cNvPr id="33" name="椭圆 32"/>
            <p:cNvSpPr/>
            <p:nvPr/>
          </p:nvSpPr>
          <p:spPr>
            <a:xfrm>
              <a:off x="4948962" y="2854680"/>
              <a:ext cx="2112763" cy="2112763"/>
            </a:xfrm>
            <a:prstGeom prst="ellipse">
              <a:avLst/>
            </a:prstGeom>
            <a:solidFill>
              <a:srgbClr val="F9A33E">
                <a:alpha val="7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江城圆体 400W" panose="020B0500000000000000" charset="-122"/>
                <a:ea typeface="江城圆体 400W" panose="020B0500000000000000" charset="-122"/>
                <a:sym typeface="江城圆体 400W" panose="020B0500000000000000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690360" y="3381380"/>
            <a:ext cx="910722" cy="705053"/>
            <a:chOff x="5417653" y="3065354"/>
            <a:chExt cx="1212631" cy="938782"/>
          </a:xfrm>
        </p:grpSpPr>
        <p:sp>
          <p:nvSpPr>
            <p:cNvPr id="2" name="对话气泡: 椭圆形 1"/>
            <p:cNvSpPr/>
            <p:nvPr/>
          </p:nvSpPr>
          <p:spPr>
            <a:xfrm>
              <a:off x="5417653" y="3065354"/>
              <a:ext cx="842681" cy="727291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对话气泡: 椭圆形 36"/>
            <p:cNvSpPr/>
            <p:nvPr/>
          </p:nvSpPr>
          <p:spPr>
            <a:xfrm>
              <a:off x="6161566" y="3599600"/>
              <a:ext cx="468718" cy="404536"/>
            </a:xfrm>
            <a:prstGeom prst="wedgeEllipseCallout">
              <a:avLst>
                <a:gd name="adj1" fmla="val 46905"/>
                <a:gd name="adj2" fmla="val 625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236134" y="1860126"/>
            <a:ext cx="3142138" cy="1342317"/>
            <a:chOff x="8135168" y="1039494"/>
            <a:chExt cx="3981416" cy="1342317"/>
          </a:xfrm>
        </p:grpSpPr>
        <p:sp>
          <p:nvSpPr>
            <p:cNvPr id="38" name="文本框 82"/>
            <p:cNvSpPr txBox="1"/>
            <p:nvPr/>
          </p:nvSpPr>
          <p:spPr>
            <a:xfrm>
              <a:off x="8135168" y="1039494"/>
              <a:ext cx="39671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Bold" panose="020B0800000000000000" charset="-122"/>
                </a:rPr>
                <a:t>自救意识</a:t>
              </a:r>
            </a:p>
          </p:txBody>
        </p:sp>
        <p:sp>
          <p:nvSpPr>
            <p:cNvPr id="39" name="文本框 83"/>
            <p:cNvSpPr txBox="1"/>
            <p:nvPr/>
          </p:nvSpPr>
          <p:spPr>
            <a:xfrm>
              <a:off x="8149419" y="1491118"/>
              <a:ext cx="3967165" cy="890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Bold" panose="020B0800000000000000" charset="-122"/>
                </a:rPr>
                <a:t>通过学习防电安全知识，充分了解触电引起原因， 以及那情况会引起的后果。怎样让能够用最简单的方法逃生自救保护自己。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236135" y="3851102"/>
            <a:ext cx="3153384" cy="1340644"/>
            <a:chOff x="8135168" y="1039494"/>
            <a:chExt cx="3995666" cy="1340644"/>
          </a:xfrm>
        </p:grpSpPr>
        <p:sp>
          <p:nvSpPr>
            <p:cNvPr id="41" name="文本框 82"/>
            <p:cNvSpPr txBox="1"/>
            <p:nvPr/>
          </p:nvSpPr>
          <p:spPr>
            <a:xfrm>
              <a:off x="8135168" y="1039494"/>
              <a:ext cx="39671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Bold" panose="020B0800000000000000" charset="-122"/>
                </a:rPr>
                <a:t>安全意识</a:t>
              </a:r>
            </a:p>
          </p:txBody>
        </p:sp>
        <p:sp>
          <p:nvSpPr>
            <p:cNvPr id="42" name="文本框 83"/>
            <p:cNvSpPr txBox="1"/>
            <p:nvPr/>
          </p:nvSpPr>
          <p:spPr>
            <a:xfrm>
              <a:off x="8149418" y="1489445"/>
              <a:ext cx="3981416" cy="890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Bold" panose="020B0800000000000000" charset="-122"/>
                </a:rPr>
                <a:t>培养自我生存能力意识使学生安全、健康地成长。回家能够和爸爸妈妈交流防电相关安全知识，增强安全意识。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23576" y="1860126"/>
            <a:ext cx="3432291" cy="1619427"/>
            <a:chOff x="8135168" y="1039494"/>
            <a:chExt cx="3967165" cy="1619427"/>
          </a:xfrm>
        </p:grpSpPr>
        <p:sp>
          <p:nvSpPr>
            <p:cNvPr id="44" name="文本框 82"/>
            <p:cNvSpPr txBox="1"/>
            <p:nvPr/>
          </p:nvSpPr>
          <p:spPr>
            <a:xfrm>
              <a:off x="8135168" y="1039494"/>
              <a:ext cx="39671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zh-CN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Bold" panose="020B0800000000000000" charset="-122"/>
                </a:rPr>
                <a:t>科学避险</a:t>
              </a:r>
            </a:p>
          </p:txBody>
        </p:sp>
        <p:sp>
          <p:nvSpPr>
            <p:cNvPr id="45" name="文本框 83"/>
            <p:cNvSpPr txBox="1"/>
            <p:nvPr/>
          </p:nvSpPr>
          <p:spPr>
            <a:xfrm>
              <a:off x="8135168" y="1491229"/>
              <a:ext cx="3967165" cy="1167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50000"/>
                </a:lnSpc>
              </a:pPr>
              <a:r>
                <a:rPr lang="zh-CN" alt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Bold" panose="020B0800000000000000" charset="-122"/>
                </a:rPr>
                <a:t>充分利用各种渠道进行宣传防震雷击减灾避险知识，进行地震、地质灾害等内容的防范自救教育，培养防震避险的理念、常识和心理素质等。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60076" y="3851102"/>
            <a:ext cx="3495791" cy="1617643"/>
            <a:chOff x="8135167" y="1039494"/>
            <a:chExt cx="3967166" cy="1617643"/>
          </a:xfrm>
        </p:grpSpPr>
        <p:sp>
          <p:nvSpPr>
            <p:cNvPr id="47" name="文本框 82"/>
            <p:cNvSpPr txBox="1"/>
            <p:nvPr/>
          </p:nvSpPr>
          <p:spPr>
            <a:xfrm>
              <a:off x="8135168" y="1039494"/>
              <a:ext cx="39671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zh-CN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Bold" panose="020B0800000000000000" charset="-122"/>
                </a:rPr>
                <a:t>安全演练</a:t>
              </a:r>
            </a:p>
          </p:txBody>
        </p:sp>
        <p:sp>
          <p:nvSpPr>
            <p:cNvPr id="48" name="文本框 83"/>
            <p:cNvSpPr txBox="1"/>
            <p:nvPr/>
          </p:nvSpPr>
          <p:spPr>
            <a:xfrm>
              <a:off x="8135167" y="1489445"/>
              <a:ext cx="3967165" cy="1167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50000"/>
                </a:lnSpc>
              </a:pPr>
              <a:r>
                <a:rPr lang="zh-CN" alt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Bold" panose="020B0800000000000000" charset="-122"/>
                </a:rPr>
                <a:t>保证每两周举行一次及以上的演练，把握灾害发生时采取的防护措施和方法，自救自护和应变以及自救互救技能和应对突发地震雷击的能力。</a:t>
              </a:r>
            </a:p>
          </p:txBody>
        </p:sp>
      </p:grpSp>
      <p:sp>
        <p:nvSpPr>
          <p:cNvPr id="36" name="文本框 19">
            <a:extLst>
              <a:ext uri="{FF2B5EF4-FFF2-40B4-BE49-F238E27FC236}">
                <a16:creationId xmlns:a16="http://schemas.microsoft.com/office/drawing/2014/main" id="{D3A735F0-28F4-4355-83C1-AEE6FDDB453D}"/>
              </a:ext>
            </a:extLst>
          </p:cNvPr>
          <p:cNvSpPr txBox="1"/>
          <p:nvPr/>
        </p:nvSpPr>
        <p:spPr>
          <a:xfrm>
            <a:off x="989502" y="328970"/>
            <a:ext cx="390579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防震减灾教育宣导</a:t>
            </a: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2D6E9DD5-3473-4B0D-B625-73B2C1A0632B}"/>
              </a:ext>
            </a:extLst>
          </p:cNvPr>
          <p:cNvGrpSpPr/>
          <p:nvPr/>
        </p:nvGrpSpPr>
        <p:grpSpPr>
          <a:xfrm>
            <a:off x="333640" y="265500"/>
            <a:ext cx="612000" cy="612000"/>
            <a:chOff x="5216014" y="1676400"/>
            <a:chExt cx="612000" cy="612000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A5EC3B10-6EEE-481B-B6ED-BD67FEACCD49}"/>
                </a:ext>
              </a:extLst>
            </p:cNvPr>
            <p:cNvSpPr/>
            <p:nvPr/>
          </p:nvSpPr>
          <p:spPr>
            <a:xfrm>
              <a:off x="5216014" y="1676400"/>
              <a:ext cx="612000" cy="612000"/>
            </a:xfrm>
            <a:prstGeom prst="rect">
              <a:avLst/>
            </a:prstGeom>
            <a:solidFill>
              <a:srgbClr val="315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1" name="文本框 23">
              <a:extLst>
                <a:ext uri="{FF2B5EF4-FFF2-40B4-BE49-F238E27FC236}">
                  <a16:creationId xmlns:a16="http://schemas.microsoft.com/office/drawing/2014/main" id="{D85AA508-4AA3-4307-A3AD-4E20ED7ED9A2}"/>
                </a:ext>
              </a:extLst>
            </p:cNvPr>
            <p:cNvSpPr txBox="1"/>
            <p:nvPr/>
          </p:nvSpPr>
          <p:spPr>
            <a:xfrm>
              <a:off x="5231850" y="1752212"/>
              <a:ext cx="596164" cy="4603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04</a:t>
              </a:r>
            </a:p>
          </p:txBody>
        </p:sp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BF999F7E-ED10-4DFE-BF0C-A965CDD63F4D}"/>
              </a:ext>
            </a:extLst>
          </p:cNvPr>
          <p:cNvSpPr/>
          <p:nvPr/>
        </p:nvSpPr>
        <p:spPr>
          <a:xfrm>
            <a:off x="9534525" y="704170"/>
            <a:ext cx="2657475" cy="98162"/>
          </a:xfrm>
          <a:prstGeom prst="rect">
            <a:avLst/>
          </a:prstGeom>
          <a:solidFill>
            <a:srgbClr val="F9A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3176"/>
            <a:ext cx="4239656" cy="6890202"/>
          </a:xfrm>
          <a:custGeom>
            <a:avLst/>
            <a:gdLst>
              <a:gd name="connsiteX0" fmla="*/ 0 w 5522356"/>
              <a:gd name="connsiteY0" fmla="*/ 0 h 6858000"/>
              <a:gd name="connsiteX1" fmla="*/ 5522356 w 5522356"/>
              <a:gd name="connsiteY1" fmla="*/ 0 h 6858000"/>
              <a:gd name="connsiteX2" fmla="*/ 5522356 w 5522356"/>
              <a:gd name="connsiteY2" fmla="*/ 6858000 h 6858000"/>
              <a:gd name="connsiteX3" fmla="*/ 0 w 5522356"/>
              <a:gd name="connsiteY3" fmla="*/ 6858000 h 6858000"/>
              <a:gd name="connsiteX4" fmla="*/ 0 w 5522356"/>
              <a:gd name="connsiteY4" fmla="*/ 0 h 6858000"/>
              <a:gd name="connsiteX0-1" fmla="*/ 0 w 5522356"/>
              <a:gd name="connsiteY0-2" fmla="*/ 0 h 6887497"/>
              <a:gd name="connsiteX1-3" fmla="*/ 5522356 w 5522356"/>
              <a:gd name="connsiteY1-4" fmla="*/ 0 h 6887497"/>
              <a:gd name="connsiteX2-5" fmla="*/ 4077014 w 5522356"/>
              <a:gd name="connsiteY2-6" fmla="*/ 6887497 h 6887497"/>
              <a:gd name="connsiteX3-7" fmla="*/ 0 w 5522356"/>
              <a:gd name="connsiteY3-8" fmla="*/ 6858000 h 6887497"/>
              <a:gd name="connsiteX4-9" fmla="*/ 0 w 5522356"/>
              <a:gd name="connsiteY4-10" fmla="*/ 0 h 688749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522356" h="6887497">
                <a:moveTo>
                  <a:pt x="0" y="0"/>
                </a:moveTo>
                <a:lnTo>
                  <a:pt x="5522356" y="0"/>
                </a:lnTo>
                <a:lnTo>
                  <a:pt x="4077014" y="688749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VCG41N1062337336"/>
          <p:cNvPicPr>
            <a:picLocks noChangeAspect="1"/>
          </p:cNvPicPr>
          <p:nvPr/>
        </p:nvPicPr>
        <p:blipFill>
          <a:blip r:embed="rId4">
            <a:alphaModFix amt="15000"/>
          </a:blip>
          <a:srcRect b="15872"/>
          <a:stretch>
            <a:fillRect/>
          </a:stretch>
        </p:blipFill>
        <p:spPr>
          <a:xfrm>
            <a:off x="-4445" y="-320871"/>
            <a:ext cx="12186920" cy="6857365"/>
          </a:xfrm>
          <a:prstGeom prst="rect">
            <a:avLst/>
          </a:prstGeom>
        </p:spPr>
      </p:pic>
      <p:sp>
        <p:nvSpPr>
          <p:cNvPr id="2" name="矩形 34"/>
          <p:cNvSpPr/>
          <p:nvPr/>
        </p:nvSpPr>
        <p:spPr>
          <a:xfrm>
            <a:off x="9525" y="3176"/>
            <a:ext cx="4239656" cy="6890202"/>
          </a:xfrm>
          <a:custGeom>
            <a:avLst/>
            <a:gdLst>
              <a:gd name="connsiteX0" fmla="*/ 0 w 5522356"/>
              <a:gd name="connsiteY0" fmla="*/ 0 h 6858000"/>
              <a:gd name="connsiteX1" fmla="*/ 5522356 w 5522356"/>
              <a:gd name="connsiteY1" fmla="*/ 0 h 6858000"/>
              <a:gd name="connsiteX2" fmla="*/ 5522356 w 5522356"/>
              <a:gd name="connsiteY2" fmla="*/ 6858000 h 6858000"/>
              <a:gd name="connsiteX3" fmla="*/ 0 w 5522356"/>
              <a:gd name="connsiteY3" fmla="*/ 6858000 h 6858000"/>
              <a:gd name="connsiteX4" fmla="*/ 0 w 5522356"/>
              <a:gd name="connsiteY4" fmla="*/ 0 h 6858000"/>
              <a:gd name="connsiteX0-1" fmla="*/ 0 w 5522356"/>
              <a:gd name="connsiteY0-2" fmla="*/ 0 h 6887497"/>
              <a:gd name="connsiteX1-3" fmla="*/ 5522356 w 5522356"/>
              <a:gd name="connsiteY1-4" fmla="*/ 0 h 6887497"/>
              <a:gd name="connsiteX2-5" fmla="*/ 4077014 w 5522356"/>
              <a:gd name="connsiteY2-6" fmla="*/ 6887497 h 6887497"/>
              <a:gd name="connsiteX3-7" fmla="*/ 0 w 5522356"/>
              <a:gd name="connsiteY3-8" fmla="*/ 6858000 h 6887497"/>
              <a:gd name="connsiteX4-9" fmla="*/ 0 w 5522356"/>
              <a:gd name="connsiteY4-10" fmla="*/ 0 h 688749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522356" h="6887497">
                <a:moveTo>
                  <a:pt x="0" y="0"/>
                </a:moveTo>
                <a:lnTo>
                  <a:pt x="5522356" y="0"/>
                </a:lnTo>
                <a:lnTo>
                  <a:pt x="4077014" y="688749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699000" y="2773886"/>
            <a:ext cx="663952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60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谢谢聆听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433681" y="2239516"/>
            <a:ext cx="890484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树立自救观念 增强安全意识</a:t>
            </a:r>
          </a:p>
        </p:txBody>
      </p:sp>
      <p:sp>
        <p:nvSpPr>
          <p:cNvPr id="96" name="矩形: 圆角 95"/>
          <p:cNvSpPr/>
          <p:nvPr/>
        </p:nvSpPr>
        <p:spPr>
          <a:xfrm>
            <a:off x="9453413" y="4099659"/>
            <a:ext cx="1771407" cy="381000"/>
          </a:xfrm>
          <a:prstGeom prst="roundRect">
            <a:avLst>
              <a:gd name="adj" fmla="val 29167"/>
            </a:avLst>
          </a:prstGeom>
          <a:solidFill>
            <a:srgbClr val="F9A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文本框 96"/>
          <p:cNvSpPr txBox="1"/>
          <p:nvPr/>
        </p:nvSpPr>
        <p:spPr>
          <a:xfrm>
            <a:off x="9453412" y="4148302"/>
            <a:ext cx="1771408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主讲人：</a:t>
            </a:r>
            <a:r>
              <a:rPr lang="en-US" altLang="zh-CN" sz="1400" dirty="0">
                <a:solidFill>
                  <a:schemeClr val="bg1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XXX</a:t>
            </a:r>
            <a:endParaRPr lang="zh-CN" altLang="en-US" sz="1400" dirty="0">
              <a:solidFill>
                <a:schemeClr val="bg1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  <a:sym typeface="江城圆体 400W" panose="020B0500000000000000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6832504" y="3789549"/>
            <a:ext cx="4506019" cy="88799"/>
          </a:xfrm>
          <a:prstGeom prst="roundRect">
            <a:avLst/>
          </a:prstGeom>
          <a:solidFill>
            <a:srgbClr val="315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等腰三角形 39"/>
          <p:cNvSpPr/>
          <p:nvPr/>
        </p:nvSpPr>
        <p:spPr>
          <a:xfrm rot="10800000">
            <a:off x="2117029" y="-3273"/>
            <a:ext cx="2353369" cy="1677678"/>
          </a:xfrm>
          <a:custGeom>
            <a:avLst/>
            <a:gdLst>
              <a:gd name="connsiteX0" fmla="*/ 0 w 2435894"/>
              <a:gd name="connsiteY0" fmla="*/ 2099909 h 2099909"/>
              <a:gd name="connsiteX1" fmla="*/ 836949 w 2435894"/>
              <a:gd name="connsiteY1" fmla="*/ 0 h 2099909"/>
              <a:gd name="connsiteX2" fmla="*/ 2435894 w 2435894"/>
              <a:gd name="connsiteY2" fmla="*/ 2099909 h 2099909"/>
              <a:gd name="connsiteX3" fmla="*/ 0 w 2435894"/>
              <a:gd name="connsiteY3" fmla="*/ 2099909 h 2099909"/>
              <a:gd name="connsiteX0-1" fmla="*/ 1251 w 1598945"/>
              <a:gd name="connsiteY0-2" fmla="*/ 2118959 h 2118959"/>
              <a:gd name="connsiteX1-3" fmla="*/ 0 w 1598945"/>
              <a:gd name="connsiteY1-4" fmla="*/ 0 h 2118959"/>
              <a:gd name="connsiteX2-5" fmla="*/ 1598945 w 1598945"/>
              <a:gd name="connsiteY2-6" fmla="*/ 2099909 h 2118959"/>
              <a:gd name="connsiteX3-7" fmla="*/ 1251 w 1598945"/>
              <a:gd name="connsiteY3-8" fmla="*/ 2118959 h 2118959"/>
              <a:gd name="connsiteX0-9" fmla="*/ 0 w 2092994"/>
              <a:gd name="connsiteY0-10" fmla="*/ 2080859 h 2099909"/>
              <a:gd name="connsiteX1-11" fmla="*/ 494049 w 2092994"/>
              <a:gd name="connsiteY1-12" fmla="*/ 0 h 2099909"/>
              <a:gd name="connsiteX2-13" fmla="*/ 2092994 w 2092994"/>
              <a:gd name="connsiteY2-14" fmla="*/ 2099909 h 2099909"/>
              <a:gd name="connsiteX3-15" fmla="*/ 0 w 2092994"/>
              <a:gd name="connsiteY3-16" fmla="*/ 2080859 h 2099909"/>
              <a:gd name="connsiteX0-17" fmla="*/ 0 w 2092994"/>
              <a:gd name="connsiteY0-18" fmla="*/ 2080859 h 2099909"/>
              <a:gd name="connsiteX1-19" fmla="*/ 968434 w 2092994"/>
              <a:gd name="connsiteY1-20" fmla="*/ 0 h 2099909"/>
              <a:gd name="connsiteX2-21" fmla="*/ 2092994 w 2092994"/>
              <a:gd name="connsiteY2-22" fmla="*/ 2099909 h 2099909"/>
              <a:gd name="connsiteX3-23" fmla="*/ 0 w 2092994"/>
              <a:gd name="connsiteY3-24" fmla="*/ 2080859 h 2099909"/>
              <a:gd name="connsiteX0-25" fmla="*/ 0 w 2092994"/>
              <a:gd name="connsiteY0-26" fmla="*/ 1988012 h 2007062"/>
              <a:gd name="connsiteX1-27" fmla="*/ 578760 w 2092994"/>
              <a:gd name="connsiteY1-28" fmla="*/ 0 h 2007062"/>
              <a:gd name="connsiteX2-29" fmla="*/ 2092994 w 2092994"/>
              <a:gd name="connsiteY2-30" fmla="*/ 2007062 h 2007062"/>
              <a:gd name="connsiteX3-31" fmla="*/ 0 w 2092994"/>
              <a:gd name="connsiteY3-32" fmla="*/ 1988012 h 2007062"/>
              <a:gd name="connsiteX0-33" fmla="*/ 0 w 2092994"/>
              <a:gd name="connsiteY0-34" fmla="*/ 2025151 h 2044201"/>
              <a:gd name="connsiteX1-35" fmla="*/ 571983 w 2092994"/>
              <a:gd name="connsiteY1-36" fmla="*/ 0 h 2044201"/>
              <a:gd name="connsiteX2-37" fmla="*/ 2092994 w 2092994"/>
              <a:gd name="connsiteY2-38" fmla="*/ 2044201 h 2044201"/>
              <a:gd name="connsiteX3-39" fmla="*/ 0 w 2092994"/>
              <a:gd name="connsiteY3-40" fmla="*/ 2025151 h 20442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092994" h="2044201">
                <a:moveTo>
                  <a:pt x="0" y="2025151"/>
                </a:moveTo>
                <a:lnTo>
                  <a:pt x="571983" y="0"/>
                </a:lnTo>
                <a:lnTo>
                  <a:pt x="2092994" y="2044201"/>
                </a:lnTo>
                <a:lnTo>
                  <a:pt x="0" y="2025151"/>
                </a:lnTo>
                <a:close/>
              </a:path>
            </a:pathLst>
          </a:custGeom>
          <a:solidFill>
            <a:srgbClr val="315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任意多边形: 形状 55"/>
          <p:cNvSpPr/>
          <p:nvPr/>
        </p:nvSpPr>
        <p:spPr>
          <a:xfrm rot="701002">
            <a:off x="3457431" y="-158186"/>
            <a:ext cx="678425" cy="7168988"/>
          </a:xfrm>
          <a:custGeom>
            <a:avLst/>
            <a:gdLst>
              <a:gd name="connsiteX0" fmla="*/ 678425 w 678425"/>
              <a:gd name="connsiteY0" fmla="*/ 0 h 7121625"/>
              <a:gd name="connsiteX1" fmla="*/ 678425 w 678425"/>
              <a:gd name="connsiteY1" fmla="*/ 6981335 h 7121625"/>
              <a:gd name="connsiteX2" fmla="*/ 0 w 678425"/>
              <a:gd name="connsiteY2" fmla="*/ 7121625 h 7121625"/>
              <a:gd name="connsiteX3" fmla="*/ 0 w 678425"/>
              <a:gd name="connsiteY3" fmla="*/ 140290 h 7121625"/>
              <a:gd name="connsiteX0-1" fmla="*/ 675339 w 678425"/>
              <a:gd name="connsiteY0-2" fmla="*/ 0 h 7136528"/>
              <a:gd name="connsiteX1-3" fmla="*/ 678425 w 678425"/>
              <a:gd name="connsiteY1-4" fmla="*/ 6996238 h 7136528"/>
              <a:gd name="connsiteX2-5" fmla="*/ 0 w 678425"/>
              <a:gd name="connsiteY2-6" fmla="*/ 7136528 h 7136528"/>
              <a:gd name="connsiteX3-7" fmla="*/ 0 w 678425"/>
              <a:gd name="connsiteY3-8" fmla="*/ 155193 h 7136528"/>
              <a:gd name="connsiteX4" fmla="*/ 675339 w 678425"/>
              <a:gd name="connsiteY4" fmla="*/ 0 h 7136528"/>
              <a:gd name="connsiteX0-9" fmla="*/ 675339 w 678425"/>
              <a:gd name="connsiteY0-10" fmla="*/ 0 h 7136528"/>
              <a:gd name="connsiteX1-11" fmla="*/ 678425 w 678425"/>
              <a:gd name="connsiteY1-12" fmla="*/ 6996238 h 7136528"/>
              <a:gd name="connsiteX2-13" fmla="*/ 0 w 678425"/>
              <a:gd name="connsiteY2-14" fmla="*/ 7136528 h 7136528"/>
              <a:gd name="connsiteX3-15" fmla="*/ 17757 w 678425"/>
              <a:gd name="connsiteY3-16" fmla="*/ 128215 h 7136528"/>
              <a:gd name="connsiteX4-17" fmla="*/ 675339 w 678425"/>
              <a:gd name="connsiteY4-18" fmla="*/ 0 h 7136528"/>
              <a:gd name="connsiteX0-19" fmla="*/ 670710 w 678425"/>
              <a:gd name="connsiteY0-20" fmla="*/ 0 h 7158883"/>
              <a:gd name="connsiteX1-21" fmla="*/ 678425 w 678425"/>
              <a:gd name="connsiteY1-22" fmla="*/ 7018593 h 7158883"/>
              <a:gd name="connsiteX2-23" fmla="*/ 0 w 678425"/>
              <a:gd name="connsiteY2-24" fmla="*/ 7158883 h 7158883"/>
              <a:gd name="connsiteX3-25" fmla="*/ 17757 w 678425"/>
              <a:gd name="connsiteY3-26" fmla="*/ 150570 h 7158883"/>
              <a:gd name="connsiteX4-27" fmla="*/ 670710 w 678425"/>
              <a:gd name="connsiteY4-28" fmla="*/ 0 h 71588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678425" h="7158883">
                <a:moveTo>
                  <a:pt x="670710" y="0"/>
                </a:moveTo>
                <a:cubicBezTo>
                  <a:pt x="671739" y="2332079"/>
                  <a:pt x="677396" y="4686514"/>
                  <a:pt x="678425" y="7018593"/>
                </a:cubicBezTo>
                <a:lnTo>
                  <a:pt x="0" y="7158883"/>
                </a:lnTo>
                <a:lnTo>
                  <a:pt x="17757" y="150570"/>
                </a:lnTo>
                <a:cubicBezTo>
                  <a:pt x="243899" y="103807"/>
                  <a:pt x="444568" y="46763"/>
                  <a:pt x="670710" y="0"/>
                </a:cubicBezTo>
                <a:close/>
              </a:path>
            </a:pathLst>
          </a:cu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8" name="等腰三角形 39"/>
          <p:cNvSpPr/>
          <p:nvPr/>
        </p:nvSpPr>
        <p:spPr>
          <a:xfrm>
            <a:off x="3429974" y="5553702"/>
            <a:ext cx="2352734" cy="1314064"/>
          </a:xfrm>
          <a:custGeom>
            <a:avLst/>
            <a:gdLst>
              <a:gd name="connsiteX0" fmla="*/ 0 w 2435894"/>
              <a:gd name="connsiteY0" fmla="*/ 2099909 h 2099909"/>
              <a:gd name="connsiteX1" fmla="*/ 836949 w 2435894"/>
              <a:gd name="connsiteY1" fmla="*/ 0 h 2099909"/>
              <a:gd name="connsiteX2" fmla="*/ 2435894 w 2435894"/>
              <a:gd name="connsiteY2" fmla="*/ 2099909 h 2099909"/>
              <a:gd name="connsiteX3" fmla="*/ 0 w 2435894"/>
              <a:gd name="connsiteY3" fmla="*/ 2099909 h 2099909"/>
              <a:gd name="connsiteX0-1" fmla="*/ 1251 w 1598945"/>
              <a:gd name="connsiteY0-2" fmla="*/ 2118959 h 2118959"/>
              <a:gd name="connsiteX1-3" fmla="*/ 0 w 1598945"/>
              <a:gd name="connsiteY1-4" fmla="*/ 0 h 2118959"/>
              <a:gd name="connsiteX2-5" fmla="*/ 1598945 w 1598945"/>
              <a:gd name="connsiteY2-6" fmla="*/ 2099909 h 2118959"/>
              <a:gd name="connsiteX3-7" fmla="*/ 1251 w 1598945"/>
              <a:gd name="connsiteY3-8" fmla="*/ 2118959 h 2118959"/>
              <a:gd name="connsiteX0-9" fmla="*/ 0 w 2092994"/>
              <a:gd name="connsiteY0-10" fmla="*/ 2080859 h 2099909"/>
              <a:gd name="connsiteX1-11" fmla="*/ 494049 w 2092994"/>
              <a:gd name="connsiteY1-12" fmla="*/ 0 h 2099909"/>
              <a:gd name="connsiteX2-13" fmla="*/ 2092994 w 2092994"/>
              <a:gd name="connsiteY2-14" fmla="*/ 2099909 h 2099909"/>
              <a:gd name="connsiteX3-15" fmla="*/ 0 w 2092994"/>
              <a:gd name="connsiteY3-16" fmla="*/ 2080859 h 2099909"/>
              <a:gd name="connsiteX0-17" fmla="*/ 0 w 2092994"/>
              <a:gd name="connsiteY0-18" fmla="*/ 2080859 h 2099909"/>
              <a:gd name="connsiteX1-19" fmla="*/ 968434 w 2092994"/>
              <a:gd name="connsiteY1-20" fmla="*/ 0 h 2099909"/>
              <a:gd name="connsiteX2-21" fmla="*/ 2092994 w 2092994"/>
              <a:gd name="connsiteY2-22" fmla="*/ 2099909 h 2099909"/>
              <a:gd name="connsiteX3-23" fmla="*/ 0 w 2092994"/>
              <a:gd name="connsiteY3-24" fmla="*/ 2080859 h 2099909"/>
              <a:gd name="connsiteX0-25" fmla="*/ 0 w 2092994"/>
              <a:gd name="connsiteY0-26" fmla="*/ 1988012 h 2007062"/>
              <a:gd name="connsiteX1-27" fmla="*/ 578760 w 2092994"/>
              <a:gd name="connsiteY1-28" fmla="*/ 0 h 2007062"/>
              <a:gd name="connsiteX2-29" fmla="*/ 2092994 w 2092994"/>
              <a:gd name="connsiteY2-30" fmla="*/ 2007062 h 2007062"/>
              <a:gd name="connsiteX3-31" fmla="*/ 0 w 2092994"/>
              <a:gd name="connsiteY3-32" fmla="*/ 1988012 h 2007062"/>
              <a:gd name="connsiteX0-33" fmla="*/ 0 w 2092994"/>
              <a:gd name="connsiteY0-34" fmla="*/ 1570199 h 1589249"/>
              <a:gd name="connsiteX1-35" fmla="*/ 256856 w 2092994"/>
              <a:gd name="connsiteY1-36" fmla="*/ 0 h 1589249"/>
              <a:gd name="connsiteX2-37" fmla="*/ 2092994 w 2092994"/>
              <a:gd name="connsiteY2-38" fmla="*/ 1589249 h 1589249"/>
              <a:gd name="connsiteX3-39" fmla="*/ 0 w 2092994"/>
              <a:gd name="connsiteY3-40" fmla="*/ 1570199 h 1589249"/>
              <a:gd name="connsiteX0-41" fmla="*/ 0 w 1882909"/>
              <a:gd name="connsiteY0-42" fmla="*/ 1365935 h 1589249"/>
              <a:gd name="connsiteX1-43" fmla="*/ 46771 w 1882909"/>
              <a:gd name="connsiteY1-44" fmla="*/ 0 h 1589249"/>
              <a:gd name="connsiteX2-45" fmla="*/ 1882909 w 1882909"/>
              <a:gd name="connsiteY2-46" fmla="*/ 1589249 h 1589249"/>
              <a:gd name="connsiteX3-47" fmla="*/ 0 w 1882909"/>
              <a:gd name="connsiteY3-48" fmla="*/ 1365935 h 1589249"/>
              <a:gd name="connsiteX0-49" fmla="*/ 0 w 2106548"/>
              <a:gd name="connsiteY0-50" fmla="*/ 1570199 h 1589249"/>
              <a:gd name="connsiteX1-51" fmla="*/ 270410 w 2106548"/>
              <a:gd name="connsiteY1-52" fmla="*/ 0 h 1589249"/>
              <a:gd name="connsiteX2-53" fmla="*/ 2106548 w 2106548"/>
              <a:gd name="connsiteY2-54" fmla="*/ 1589249 h 1589249"/>
              <a:gd name="connsiteX3-55" fmla="*/ 0 w 2106548"/>
              <a:gd name="connsiteY3-56" fmla="*/ 1570199 h 1589249"/>
              <a:gd name="connsiteX0-57" fmla="*/ 0 w 2106548"/>
              <a:gd name="connsiteY0-58" fmla="*/ 1570199 h 1589249"/>
              <a:gd name="connsiteX1-59" fmla="*/ 243302 w 2106548"/>
              <a:gd name="connsiteY1-60" fmla="*/ 0 h 1589249"/>
              <a:gd name="connsiteX2-61" fmla="*/ 2106548 w 2106548"/>
              <a:gd name="connsiteY2-62" fmla="*/ 1589249 h 1589249"/>
              <a:gd name="connsiteX3-63" fmla="*/ 0 w 2106548"/>
              <a:gd name="connsiteY3-64" fmla="*/ 1570199 h 1589249"/>
              <a:gd name="connsiteX0-65" fmla="*/ 0 w 2086782"/>
              <a:gd name="connsiteY0-66" fmla="*/ 1601149 h 1601149"/>
              <a:gd name="connsiteX1-67" fmla="*/ 223536 w 2086782"/>
              <a:gd name="connsiteY1-68" fmla="*/ 0 h 1601149"/>
              <a:gd name="connsiteX2-69" fmla="*/ 2086782 w 2086782"/>
              <a:gd name="connsiteY2-70" fmla="*/ 1589249 h 1601149"/>
              <a:gd name="connsiteX3-71" fmla="*/ 0 w 2086782"/>
              <a:gd name="connsiteY3-72" fmla="*/ 1601149 h 1601149"/>
              <a:gd name="connsiteX0-73" fmla="*/ 0 w 2092429"/>
              <a:gd name="connsiteY0-74" fmla="*/ 1601149 h 1601149"/>
              <a:gd name="connsiteX1-75" fmla="*/ 223536 w 2092429"/>
              <a:gd name="connsiteY1-76" fmla="*/ 0 h 1601149"/>
              <a:gd name="connsiteX2-77" fmla="*/ 2092429 w 2092429"/>
              <a:gd name="connsiteY2-78" fmla="*/ 1596987 h 1601149"/>
              <a:gd name="connsiteX3-79" fmla="*/ 0 w 2092429"/>
              <a:gd name="connsiteY3-80" fmla="*/ 1601149 h 16011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092429" h="1601149">
                <a:moveTo>
                  <a:pt x="0" y="1601149"/>
                </a:moveTo>
                <a:lnTo>
                  <a:pt x="223536" y="0"/>
                </a:lnTo>
                <a:lnTo>
                  <a:pt x="2092429" y="1596987"/>
                </a:lnTo>
                <a:lnTo>
                  <a:pt x="0" y="1601149"/>
                </a:lnTo>
                <a:close/>
              </a:path>
            </a:pathLst>
          </a:custGeom>
          <a:solidFill>
            <a:srgbClr val="315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VCG41N1062337336"/>
          <p:cNvPicPr>
            <a:picLocks noChangeAspect="1"/>
          </p:cNvPicPr>
          <p:nvPr/>
        </p:nvPicPr>
        <p:blipFill>
          <a:blip r:embed="rId3">
            <a:alphaModFix amt="15000"/>
          </a:blip>
          <a:srcRect b="15872"/>
          <a:stretch>
            <a:fillRect/>
          </a:stretch>
        </p:blipFill>
        <p:spPr>
          <a:xfrm>
            <a:off x="9525" y="-10795"/>
            <a:ext cx="12186920" cy="6857365"/>
          </a:xfrm>
          <a:prstGeom prst="rect">
            <a:avLst/>
          </a:prstGeom>
        </p:spPr>
      </p:pic>
      <p:sp>
        <p:nvSpPr>
          <p:cNvPr id="88" name="文本框 87"/>
          <p:cNvSpPr txBox="1"/>
          <p:nvPr/>
        </p:nvSpPr>
        <p:spPr>
          <a:xfrm>
            <a:off x="1778856" y="1017740"/>
            <a:ext cx="40373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目录</a:t>
            </a:r>
            <a:r>
              <a:rPr lang="en-US" altLang="zh-CN" sz="54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/</a:t>
            </a:r>
            <a:r>
              <a:rPr lang="en-US" altLang="zh-CN" sz="28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CONTENTS</a:t>
            </a:r>
            <a:endParaRPr lang="zh-CN" altLang="en-US" sz="6000" dirty="0">
              <a:solidFill>
                <a:srgbClr val="315092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  <a:sym typeface="江城圆体 400W" panose="020B0500000000000000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1778856" y="2608171"/>
            <a:ext cx="4684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01.</a:t>
            </a:r>
            <a:r>
              <a:rPr lang="zh-CN" altLang="en-US" sz="24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全国防震灾减灾日</a:t>
            </a:r>
          </a:p>
        </p:txBody>
      </p:sp>
      <p:sp>
        <p:nvSpPr>
          <p:cNvPr id="91" name="文本框 90"/>
          <p:cNvSpPr txBox="1"/>
          <p:nvPr/>
        </p:nvSpPr>
        <p:spPr>
          <a:xfrm>
            <a:off x="1778856" y="3348750"/>
            <a:ext cx="4684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02.</a:t>
            </a:r>
            <a:r>
              <a:rPr lang="zh-CN" altLang="en-US" sz="24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地震灾害安全避险常识 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1778856" y="4089329"/>
            <a:ext cx="4684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03.</a:t>
            </a:r>
            <a:r>
              <a:rPr lang="zh-CN" altLang="en-US" sz="24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识别和杜绝地震谣言</a:t>
            </a:r>
          </a:p>
        </p:txBody>
      </p:sp>
      <p:sp>
        <p:nvSpPr>
          <p:cNvPr id="13" name="任意多边形: 形状 12"/>
          <p:cNvSpPr/>
          <p:nvPr/>
        </p:nvSpPr>
        <p:spPr>
          <a:xfrm flipH="1">
            <a:off x="6848731" y="-11090"/>
            <a:ext cx="4933949" cy="6880181"/>
          </a:xfrm>
          <a:custGeom>
            <a:avLst/>
            <a:gdLst>
              <a:gd name="connsiteX0" fmla="*/ 0 w 3047394"/>
              <a:gd name="connsiteY0" fmla="*/ 0 h 6858000"/>
              <a:gd name="connsiteX1" fmla="*/ 3047394 w 3047394"/>
              <a:gd name="connsiteY1" fmla="*/ 0 h 6858000"/>
              <a:gd name="connsiteX2" fmla="*/ 1983204 w 3047394"/>
              <a:gd name="connsiteY2" fmla="*/ 6858000 h 6858000"/>
              <a:gd name="connsiteX3" fmla="*/ 0 w 3047394"/>
              <a:gd name="connsiteY3" fmla="*/ 6858000 h 6858000"/>
              <a:gd name="connsiteX0-1" fmla="*/ 0 w 3047394"/>
              <a:gd name="connsiteY0-2" fmla="*/ 0 h 6858000"/>
              <a:gd name="connsiteX1-3" fmla="*/ 3047394 w 3047394"/>
              <a:gd name="connsiteY1-4" fmla="*/ 0 h 6858000"/>
              <a:gd name="connsiteX2-5" fmla="*/ 1373725 w 3047394"/>
              <a:gd name="connsiteY2-6" fmla="*/ 6858000 h 6858000"/>
              <a:gd name="connsiteX3-7" fmla="*/ 0 w 3047394"/>
              <a:gd name="connsiteY3-8" fmla="*/ 6858000 h 6858000"/>
              <a:gd name="connsiteX4" fmla="*/ 0 w 3047394"/>
              <a:gd name="connsiteY4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" y="connsiteY4"/>
              </a:cxn>
            </a:cxnLst>
            <a:rect l="l" t="t" r="r" b="b"/>
            <a:pathLst>
              <a:path w="3047394" h="6858000">
                <a:moveTo>
                  <a:pt x="0" y="0"/>
                </a:moveTo>
                <a:lnTo>
                  <a:pt x="3047394" y="0"/>
                </a:lnTo>
                <a:lnTo>
                  <a:pt x="137372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5" name="任意多边形: 形状 24"/>
          <p:cNvSpPr/>
          <p:nvPr/>
        </p:nvSpPr>
        <p:spPr>
          <a:xfrm>
            <a:off x="10056556" y="-7265"/>
            <a:ext cx="2125662" cy="6873766"/>
          </a:xfrm>
          <a:custGeom>
            <a:avLst/>
            <a:gdLst>
              <a:gd name="connsiteX0" fmla="*/ 1064190 w 2062600"/>
              <a:gd name="connsiteY0" fmla="*/ 0 h 6858000"/>
              <a:gd name="connsiteX1" fmla="*/ 2062600 w 2062600"/>
              <a:gd name="connsiteY1" fmla="*/ 0 h 6858000"/>
              <a:gd name="connsiteX2" fmla="*/ 2062600 w 2062600"/>
              <a:gd name="connsiteY2" fmla="*/ 6858000 h 6858000"/>
              <a:gd name="connsiteX3" fmla="*/ 0 w 2062600"/>
              <a:gd name="connsiteY3" fmla="*/ 6858000 h 6858000"/>
              <a:gd name="connsiteX0-1" fmla="*/ 1127252 w 2125662"/>
              <a:gd name="connsiteY0-2" fmla="*/ 0 h 6873766"/>
              <a:gd name="connsiteX1-3" fmla="*/ 2125662 w 2125662"/>
              <a:gd name="connsiteY1-4" fmla="*/ 0 h 6873766"/>
              <a:gd name="connsiteX2-5" fmla="*/ 2125662 w 2125662"/>
              <a:gd name="connsiteY2-6" fmla="*/ 6858000 h 6873766"/>
              <a:gd name="connsiteX3-7" fmla="*/ 0 w 2125662"/>
              <a:gd name="connsiteY3-8" fmla="*/ 6873766 h 6873766"/>
              <a:gd name="connsiteX4" fmla="*/ 1127252 w 2125662"/>
              <a:gd name="connsiteY4" fmla="*/ 0 h 68737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" y="connsiteY4"/>
              </a:cxn>
            </a:cxnLst>
            <a:rect l="l" t="t" r="r" b="b"/>
            <a:pathLst>
              <a:path w="2125662" h="6873766">
                <a:moveTo>
                  <a:pt x="1127252" y="0"/>
                </a:moveTo>
                <a:lnTo>
                  <a:pt x="2125662" y="0"/>
                </a:lnTo>
                <a:lnTo>
                  <a:pt x="2125662" y="6858000"/>
                </a:lnTo>
                <a:lnTo>
                  <a:pt x="0" y="6873766"/>
                </a:lnTo>
                <a:cubicBezTo>
                  <a:pt x="354730" y="4587766"/>
                  <a:pt x="772522" y="2286000"/>
                  <a:pt x="1127252" y="0"/>
                </a:cubicBezTo>
                <a:close/>
              </a:path>
            </a:pathLst>
          </a:custGeom>
          <a:solidFill>
            <a:srgbClr val="315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6" name="任意多边形: 形状 25"/>
          <p:cNvSpPr/>
          <p:nvPr/>
        </p:nvSpPr>
        <p:spPr>
          <a:xfrm>
            <a:off x="10827735" y="-7266"/>
            <a:ext cx="1366593" cy="6880181"/>
          </a:xfrm>
          <a:custGeom>
            <a:avLst/>
            <a:gdLst>
              <a:gd name="connsiteX0" fmla="*/ 1064190 w 1205138"/>
              <a:gd name="connsiteY0" fmla="*/ 0 h 6858000"/>
              <a:gd name="connsiteX1" fmla="*/ 1205138 w 1205138"/>
              <a:gd name="connsiteY1" fmla="*/ 0 h 6858000"/>
              <a:gd name="connsiteX2" fmla="*/ 1205138 w 1205138"/>
              <a:gd name="connsiteY2" fmla="*/ 6858000 h 6858000"/>
              <a:gd name="connsiteX3" fmla="*/ 0 w 12051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5138" h="6858000">
                <a:moveTo>
                  <a:pt x="1064190" y="0"/>
                </a:moveTo>
                <a:lnTo>
                  <a:pt x="1205138" y="0"/>
                </a:lnTo>
                <a:lnTo>
                  <a:pt x="120513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D6FC1"/>
          </a:solidFill>
          <a:ln>
            <a:noFill/>
          </a:ln>
          <a:effectLst>
            <a:outerShdw blurRad="393700" dist="38100" dir="10800000" sx="102000" sy="102000" algn="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" name="任意多边形: 形状 26"/>
          <p:cNvSpPr/>
          <p:nvPr/>
        </p:nvSpPr>
        <p:spPr>
          <a:xfrm>
            <a:off x="11359749" y="2057620"/>
            <a:ext cx="842033" cy="4815295"/>
          </a:xfrm>
          <a:custGeom>
            <a:avLst/>
            <a:gdLst>
              <a:gd name="connsiteX0" fmla="*/ 842033 w 842033"/>
              <a:gd name="connsiteY0" fmla="*/ 0 h 4767109"/>
              <a:gd name="connsiteX1" fmla="*/ 842033 w 842033"/>
              <a:gd name="connsiteY1" fmla="*/ 4767109 h 4767109"/>
              <a:gd name="connsiteX2" fmla="*/ 0 w 842033"/>
              <a:gd name="connsiteY2" fmla="*/ 4767109 h 476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2033" h="4767109">
                <a:moveTo>
                  <a:pt x="842033" y="0"/>
                </a:moveTo>
                <a:lnTo>
                  <a:pt x="842033" y="4767109"/>
                </a:lnTo>
                <a:lnTo>
                  <a:pt x="0" y="4767109"/>
                </a:lnTo>
                <a:close/>
              </a:path>
            </a:pathLst>
          </a:custGeom>
          <a:solidFill>
            <a:srgbClr val="3D6FC1"/>
          </a:solidFill>
          <a:ln>
            <a:noFill/>
          </a:ln>
          <a:effectLst>
            <a:outerShdw blurRad="393700" dist="38100" dir="10800000" sx="102000" sy="102000" algn="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9" name="任意多边形: 形状 18"/>
          <p:cNvSpPr/>
          <p:nvPr/>
        </p:nvSpPr>
        <p:spPr>
          <a:xfrm>
            <a:off x="-9782" y="4705506"/>
            <a:ext cx="1333316" cy="2160995"/>
          </a:xfrm>
          <a:custGeom>
            <a:avLst/>
            <a:gdLst>
              <a:gd name="connsiteX0" fmla="*/ 0 w 1333316"/>
              <a:gd name="connsiteY0" fmla="*/ 0 h 2062108"/>
              <a:gd name="connsiteX1" fmla="*/ 1333316 w 1333316"/>
              <a:gd name="connsiteY1" fmla="*/ 2062108 h 2062108"/>
              <a:gd name="connsiteX2" fmla="*/ 0 w 1333316"/>
              <a:gd name="connsiteY2" fmla="*/ 2062108 h 2062108"/>
              <a:gd name="connsiteX0-1" fmla="*/ 0 w 1333316"/>
              <a:gd name="connsiteY0-2" fmla="*/ 0 h 2261465"/>
              <a:gd name="connsiteX1-3" fmla="*/ 1333316 w 1333316"/>
              <a:gd name="connsiteY1-4" fmla="*/ 2261465 h 2261465"/>
              <a:gd name="connsiteX2-5" fmla="*/ 0 w 1333316"/>
              <a:gd name="connsiteY2-6" fmla="*/ 2261465 h 2261465"/>
              <a:gd name="connsiteX3" fmla="*/ 0 w 1333316"/>
              <a:gd name="connsiteY3" fmla="*/ 0 h 22614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" y="connsiteY3"/>
              </a:cxn>
            </a:cxnLst>
            <a:rect l="l" t="t" r="r" b="b"/>
            <a:pathLst>
              <a:path w="1333316" h="2261465">
                <a:moveTo>
                  <a:pt x="0" y="0"/>
                </a:moveTo>
                <a:lnTo>
                  <a:pt x="1333316" y="2261465"/>
                </a:lnTo>
                <a:lnTo>
                  <a:pt x="0" y="2261465"/>
                </a:lnTo>
                <a:lnTo>
                  <a:pt x="0" y="0"/>
                </a:lnTo>
                <a:close/>
              </a:path>
            </a:pathLst>
          </a:custGeom>
          <a:solidFill>
            <a:srgbClr val="F9A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8C4F194-C0E7-490B-A708-5EEED93C389C}"/>
              </a:ext>
            </a:extLst>
          </p:cNvPr>
          <p:cNvSpPr txBox="1"/>
          <p:nvPr/>
        </p:nvSpPr>
        <p:spPr>
          <a:xfrm>
            <a:off x="1778856" y="4831198"/>
            <a:ext cx="4684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04.</a:t>
            </a:r>
            <a:r>
              <a:rPr lang="zh-CN" altLang="en-US" sz="24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防震减灾教育宣导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VCG41N1062337336"/>
          <p:cNvPicPr>
            <a:picLocks noChangeAspect="1"/>
          </p:cNvPicPr>
          <p:nvPr/>
        </p:nvPicPr>
        <p:blipFill>
          <a:blip r:embed="rId2">
            <a:alphaModFix amt="15000"/>
          </a:blip>
          <a:srcRect b="15872"/>
          <a:stretch>
            <a:fillRect/>
          </a:stretch>
        </p:blipFill>
        <p:spPr>
          <a:xfrm>
            <a:off x="9525" y="-10795"/>
            <a:ext cx="12186920" cy="6857365"/>
          </a:xfrm>
          <a:prstGeom prst="rect">
            <a:avLst/>
          </a:prstGeom>
        </p:spPr>
      </p:pic>
      <p:sp>
        <p:nvSpPr>
          <p:cNvPr id="7" name="直角三角形 6"/>
          <p:cNvSpPr/>
          <p:nvPr/>
        </p:nvSpPr>
        <p:spPr>
          <a:xfrm rot="5400000">
            <a:off x="0" y="0"/>
            <a:ext cx="1066800" cy="1066800"/>
          </a:xfrm>
          <a:prstGeom prst="rtTriangle">
            <a:avLst/>
          </a:pr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直角三角形 11"/>
          <p:cNvSpPr/>
          <p:nvPr/>
        </p:nvSpPr>
        <p:spPr>
          <a:xfrm flipH="1">
            <a:off x="5334000" y="0"/>
            <a:ext cx="6858000" cy="6858000"/>
          </a:xfrm>
          <a:prstGeom prst="rtTriangl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/>
        </p:nvSpPr>
        <p:spPr>
          <a:xfrm rot="18900000">
            <a:off x="3293450" y="3168650"/>
            <a:ext cx="10215163" cy="520700"/>
          </a:xfrm>
          <a:custGeom>
            <a:avLst/>
            <a:gdLst>
              <a:gd name="connsiteX0" fmla="*/ 9694463 w 10215163"/>
              <a:gd name="connsiteY0" fmla="*/ 0 h 520700"/>
              <a:gd name="connsiteX1" fmla="*/ 10215163 w 10215163"/>
              <a:gd name="connsiteY1" fmla="*/ 520700 h 520700"/>
              <a:gd name="connsiteX2" fmla="*/ 516486 w 10215163"/>
              <a:gd name="connsiteY2" fmla="*/ 520700 h 520700"/>
              <a:gd name="connsiteX3" fmla="*/ 0 w 10215163"/>
              <a:gd name="connsiteY3" fmla="*/ 4214 h 520700"/>
              <a:gd name="connsiteX4" fmla="*/ 0 w 10215163"/>
              <a:gd name="connsiteY4" fmla="*/ 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5163" h="520700">
                <a:moveTo>
                  <a:pt x="9694463" y="0"/>
                </a:moveTo>
                <a:lnTo>
                  <a:pt x="10215163" y="520700"/>
                </a:lnTo>
                <a:lnTo>
                  <a:pt x="516486" y="520700"/>
                </a:lnTo>
                <a:lnTo>
                  <a:pt x="0" y="4214"/>
                </a:lnTo>
                <a:lnTo>
                  <a:pt x="0" y="0"/>
                </a:lnTo>
                <a:close/>
              </a:path>
            </a:pathLst>
          </a:custGeom>
          <a:solidFill>
            <a:srgbClr val="F9A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直角三角形 10" hidden="1"/>
          <p:cNvSpPr/>
          <p:nvPr/>
        </p:nvSpPr>
        <p:spPr>
          <a:xfrm flipH="1">
            <a:off x="8877300" y="3543300"/>
            <a:ext cx="3314700" cy="3314700"/>
          </a:xfrm>
          <a:prstGeom prst="rtTriangle">
            <a:avLst/>
          </a:prstGeom>
          <a:solidFill>
            <a:srgbClr val="315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直角三角形 2"/>
          <p:cNvSpPr/>
          <p:nvPr/>
        </p:nvSpPr>
        <p:spPr>
          <a:xfrm flipH="1">
            <a:off x="10090250" y="4756250"/>
            <a:ext cx="2101750" cy="2101750"/>
          </a:xfrm>
          <a:prstGeom prst="rtTriangle">
            <a:avLst/>
          </a:pr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58"/>
          <p:cNvSpPr txBox="1"/>
          <p:nvPr/>
        </p:nvSpPr>
        <p:spPr>
          <a:xfrm>
            <a:off x="1034142" y="2741972"/>
            <a:ext cx="6268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60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全国防灾减灾日</a:t>
            </a:r>
            <a:endParaRPr lang="zh-CN" altLang="en-US" sz="6000" dirty="0">
              <a:solidFill>
                <a:srgbClr val="315092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34142" y="1384792"/>
            <a:ext cx="301428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01./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9"/>
          <p:cNvSpPr txBox="1"/>
          <p:nvPr/>
        </p:nvSpPr>
        <p:spPr>
          <a:xfrm>
            <a:off x="989502" y="328970"/>
            <a:ext cx="7052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减轻灾害风险，守护美好家园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333640" y="265500"/>
            <a:ext cx="612000" cy="612000"/>
            <a:chOff x="5216014" y="1676400"/>
            <a:chExt cx="612000" cy="612000"/>
          </a:xfrm>
        </p:grpSpPr>
        <p:sp>
          <p:nvSpPr>
            <p:cNvPr id="20" name="矩形 19"/>
            <p:cNvSpPr/>
            <p:nvPr/>
          </p:nvSpPr>
          <p:spPr>
            <a:xfrm>
              <a:off x="5216014" y="1676400"/>
              <a:ext cx="612000" cy="612000"/>
            </a:xfrm>
            <a:prstGeom prst="rect">
              <a:avLst/>
            </a:prstGeom>
            <a:solidFill>
              <a:srgbClr val="315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1" name="文本框 23"/>
            <p:cNvSpPr txBox="1"/>
            <p:nvPr/>
          </p:nvSpPr>
          <p:spPr>
            <a:xfrm>
              <a:off x="5231850" y="1752212"/>
              <a:ext cx="596164" cy="4603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01</a:t>
              </a:r>
            </a:p>
          </p:txBody>
        </p:sp>
      </p:grpSp>
      <p:sp>
        <p:nvSpPr>
          <p:cNvPr id="22" name="矩形 21"/>
          <p:cNvSpPr/>
          <p:nvPr/>
        </p:nvSpPr>
        <p:spPr>
          <a:xfrm>
            <a:off x="9534525" y="704170"/>
            <a:ext cx="2657475" cy="98162"/>
          </a:xfrm>
          <a:prstGeom prst="rect">
            <a:avLst/>
          </a:prstGeom>
          <a:solidFill>
            <a:srgbClr val="F9A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82"/>
          <p:cNvSpPr txBox="1"/>
          <p:nvPr/>
        </p:nvSpPr>
        <p:spPr>
          <a:xfrm>
            <a:off x="6036732" y="2793418"/>
            <a:ext cx="48449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32000"/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思源黑体 Bold" panose="020B0800000000000000" charset="-122"/>
              </a:rPr>
              <a:t>今年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思源黑体 Bold" panose="020B0800000000000000" charset="-122"/>
              </a:rPr>
              <a:t>5 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思源黑体 Bold" panose="020B0800000000000000" charset="-122"/>
              </a:rPr>
              <a:t>月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思源黑体 Bold" panose="020B0800000000000000" charset="-122"/>
              </a:rPr>
              <a:t>12 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思源黑体 Bold" panose="020B0800000000000000" charset="-122"/>
              </a:rPr>
              <a:t>日是我国第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思源黑体 Bold" panose="020B0800000000000000" charset="-122"/>
              </a:rPr>
              <a:t>14 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思源黑体 Bold" panose="020B0800000000000000" charset="-122"/>
              </a:rPr>
              <a:t>个全国防灾减灾日，主题是“减轻灾害风险 守护美好家园”，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思源黑体 Bold" panose="020B0800000000000000" charset="-122"/>
              </a:rPr>
              <a:t>5 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思源黑体 Bold" panose="020B0800000000000000" charset="-122"/>
              </a:rPr>
              <a:t>月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思源黑体 Bold" panose="020B0800000000000000" charset="-122"/>
              </a:rPr>
              <a:t>7 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思源黑体 Bold" panose="020B0800000000000000" charset="-122"/>
              </a:rPr>
              <a:t>日至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思源黑体 Bold" panose="020B0800000000000000" charset="-122"/>
              </a:rPr>
              <a:t>13 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思源黑体 Bold" panose="020B0800000000000000" charset="-122"/>
              </a:rPr>
              <a:t>日为防灾减灾宣传周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思源黑体 Bold" panose="020B0800000000000000" charset="-122"/>
              </a:rPr>
              <a:t>。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华文仿宋" panose="02010600040101010101" pitchFamily="2" charset="-122"/>
              <a:ea typeface="华文仿宋" panose="02010600040101010101" pitchFamily="2" charset="-122"/>
              <a:cs typeface="思源黑体 Bold" panose="020B0800000000000000" charset="-122"/>
            </a:endParaRPr>
          </a:p>
          <a:p>
            <a:pPr indent="432000"/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华文仿宋" panose="02010600040101010101" pitchFamily="2" charset="-122"/>
              <a:ea typeface="华文仿宋" panose="02010600040101010101" pitchFamily="2" charset="-122"/>
              <a:cs typeface="思源黑体 Bold" panose="020B0800000000000000" charset="-122"/>
            </a:endParaRPr>
          </a:p>
          <a:p>
            <a:pPr indent="432000"/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思源黑体 Bold" panose="020B0800000000000000" charset="-122"/>
              </a:rPr>
              <a:t>近日，国家减灾委办公室印发通知，明确今年全国防灾减灾日主题为“减轻灾害风险，守护美好家园”，对做好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思源黑体 Bold" panose="020B0800000000000000" charset="-122"/>
              </a:rPr>
              <a:t>2022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思源黑体 Bold" panose="020B0800000000000000" charset="-122"/>
              </a:rPr>
              <a:t>年全国防灾减灾日有关工作作出安排部署。</a:t>
            </a:r>
          </a:p>
        </p:txBody>
      </p:sp>
      <p:sp>
        <p:nvSpPr>
          <p:cNvPr id="11" name="文本框 82"/>
          <p:cNvSpPr txBox="1"/>
          <p:nvPr/>
        </p:nvSpPr>
        <p:spPr>
          <a:xfrm>
            <a:off x="6036732" y="1699802"/>
            <a:ext cx="4572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第</a:t>
            </a:r>
            <a:r>
              <a:rPr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14</a:t>
            </a:r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个全国防灾减灾日</a:t>
            </a:r>
          </a:p>
        </p:txBody>
      </p:sp>
      <p:sp>
        <p:nvSpPr>
          <p:cNvPr id="13" name="矩形 12"/>
          <p:cNvSpPr/>
          <p:nvPr/>
        </p:nvSpPr>
        <p:spPr>
          <a:xfrm>
            <a:off x="6036732" y="2327342"/>
            <a:ext cx="5057462" cy="98162"/>
          </a:xfrm>
          <a:prstGeom prst="rect">
            <a:avLst/>
          </a:pr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110D0ED-00AB-4321-9F05-61599360B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75" b="10012"/>
          <a:stretch/>
        </p:blipFill>
        <p:spPr>
          <a:xfrm>
            <a:off x="504825" y="1559169"/>
            <a:ext cx="5238750" cy="37998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9"/>
          <p:cNvSpPr txBox="1"/>
          <p:nvPr/>
        </p:nvSpPr>
        <p:spPr>
          <a:xfrm>
            <a:off x="989501" y="328970"/>
            <a:ext cx="8545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“</a:t>
            </a:r>
            <a:r>
              <a:rPr lang="zh-CN" altLang="en-US" sz="28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减轻灾害风险，守护美好家园</a:t>
            </a:r>
            <a:r>
              <a:rPr lang="en-US" altLang="zh-CN" sz="28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”</a:t>
            </a:r>
            <a:r>
              <a:rPr lang="zh-CN" altLang="en-US" sz="28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主题宣传周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333640" y="265500"/>
            <a:ext cx="612000" cy="612000"/>
            <a:chOff x="5216014" y="1676400"/>
            <a:chExt cx="612000" cy="612000"/>
          </a:xfrm>
        </p:grpSpPr>
        <p:sp>
          <p:nvSpPr>
            <p:cNvPr id="20" name="矩形 19"/>
            <p:cNvSpPr/>
            <p:nvPr/>
          </p:nvSpPr>
          <p:spPr>
            <a:xfrm>
              <a:off x="5216014" y="1676400"/>
              <a:ext cx="612000" cy="612000"/>
            </a:xfrm>
            <a:prstGeom prst="rect">
              <a:avLst/>
            </a:prstGeom>
            <a:solidFill>
              <a:srgbClr val="315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1" name="文本框 23"/>
            <p:cNvSpPr txBox="1"/>
            <p:nvPr/>
          </p:nvSpPr>
          <p:spPr>
            <a:xfrm>
              <a:off x="5231850" y="1752212"/>
              <a:ext cx="596164" cy="4603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02</a:t>
              </a:r>
            </a:p>
          </p:txBody>
        </p:sp>
      </p:grpSp>
      <p:sp>
        <p:nvSpPr>
          <p:cNvPr id="22" name="矩形 21"/>
          <p:cNvSpPr/>
          <p:nvPr/>
        </p:nvSpPr>
        <p:spPr>
          <a:xfrm>
            <a:off x="9534525" y="704170"/>
            <a:ext cx="2657475" cy="98162"/>
          </a:xfrm>
          <a:prstGeom prst="rect">
            <a:avLst/>
          </a:prstGeom>
          <a:solidFill>
            <a:srgbClr val="F9A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5738425" y="1293339"/>
            <a:ext cx="6231344" cy="1580098"/>
            <a:chOff x="6912582" y="3177406"/>
            <a:chExt cx="4571881" cy="1939914"/>
          </a:xfrm>
        </p:grpSpPr>
        <p:sp>
          <p:nvSpPr>
            <p:cNvPr id="50" name="文本框 82"/>
            <p:cNvSpPr txBox="1"/>
            <p:nvPr/>
          </p:nvSpPr>
          <p:spPr>
            <a:xfrm>
              <a:off x="6912582" y="3177406"/>
              <a:ext cx="4571881" cy="491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Bold" panose="020B0800000000000000" charset="-122"/>
                </a:rPr>
                <a:t>积极开展防灾减灾活动</a:t>
              </a:r>
            </a:p>
          </p:txBody>
        </p:sp>
        <p:sp>
          <p:nvSpPr>
            <p:cNvPr id="51" name="文本框 83"/>
            <p:cNvSpPr txBox="1"/>
            <p:nvPr/>
          </p:nvSpPr>
          <p:spPr>
            <a:xfrm>
              <a:off x="6912582" y="3551158"/>
              <a:ext cx="4149118" cy="1566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党的十八大以来，习近平总书记对防灾减灾救灾工作多次发表重要讲话，作出重要部署，强调要坚持人民至上、生命至上，始终把保障人民群众生命财产安全放在第一位，不断健全防范化解重大风险体制机制，加快构建抵御自然灾害防线，全面提高重大自然灾害抗御能力。</a:t>
              </a:r>
              <a:endParaRPr lang="en-US" altLang="zh-CN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今年是党的二十大召开之年，是“十四五”规划实施的关键一年，切实减轻灾害风险，直接关系人民群众生命安全，关系经济社会安全，是共享全面小康硕果、守护美好家园的重要基石。</a:t>
              </a:r>
              <a:endParaRPr lang="en-US" altLang="zh-CN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endParaRPr>
            </a:p>
          </p:txBody>
        </p:sp>
      </p:grpSp>
      <p:sp>
        <p:nvSpPr>
          <p:cNvPr id="14" name="椭圆 13"/>
          <p:cNvSpPr/>
          <p:nvPr/>
        </p:nvSpPr>
        <p:spPr>
          <a:xfrm>
            <a:off x="5191252" y="1342504"/>
            <a:ext cx="447864" cy="447864"/>
          </a:xfrm>
          <a:prstGeom prst="ellipse">
            <a:avLst/>
          </a:pr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grpSp>
        <p:nvGrpSpPr>
          <p:cNvPr id="52" name="组合 51"/>
          <p:cNvGrpSpPr/>
          <p:nvPr/>
        </p:nvGrpSpPr>
        <p:grpSpPr>
          <a:xfrm>
            <a:off x="5738425" y="4041976"/>
            <a:ext cx="5655130" cy="918171"/>
            <a:chOff x="6912582" y="3177406"/>
            <a:chExt cx="4149118" cy="928426"/>
          </a:xfrm>
        </p:grpSpPr>
        <p:sp>
          <p:nvSpPr>
            <p:cNvPr id="53" name="文本框 82"/>
            <p:cNvSpPr txBox="1"/>
            <p:nvPr/>
          </p:nvSpPr>
          <p:spPr>
            <a:xfrm>
              <a:off x="6912582" y="3177406"/>
              <a:ext cx="4149118" cy="404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推进各类风险隐患排查治理</a:t>
              </a:r>
              <a:endPara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endParaRPr>
            </a:p>
          </p:txBody>
        </p:sp>
        <p:sp>
          <p:nvSpPr>
            <p:cNvPr id="54" name="文本框 83"/>
            <p:cNvSpPr txBox="1"/>
            <p:nvPr/>
          </p:nvSpPr>
          <p:spPr>
            <a:xfrm>
              <a:off x="6912582" y="3551157"/>
              <a:ext cx="4149118" cy="554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会向建筑物内对包括机房内各类接地的机器设备和电子设备；自来水管道、暖气管道、煤气管道等各类金属管线；接地的金属门窗甚至人，发生闪络现象，至使设备和人员受到侵害。</a:t>
              </a: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738425" y="3089399"/>
            <a:ext cx="5798784" cy="668371"/>
            <a:chOff x="6912582" y="3177406"/>
            <a:chExt cx="4149118" cy="404686"/>
          </a:xfrm>
        </p:grpSpPr>
        <p:sp>
          <p:nvSpPr>
            <p:cNvPr id="58" name="文本框 82"/>
            <p:cNvSpPr txBox="1"/>
            <p:nvPr/>
          </p:nvSpPr>
          <p:spPr>
            <a:xfrm>
              <a:off x="6912582" y="3177406"/>
              <a:ext cx="4149118" cy="242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提升灾害风险防范意识和能力</a:t>
              </a:r>
            </a:p>
          </p:txBody>
        </p:sp>
        <p:sp>
          <p:nvSpPr>
            <p:cNvPr id="59" name="文本框 83"/>
            <p:cNvSpPr txBox="1"/>
            <p:nvPr/>
          </p:nvSpPr>
          <p:spPr>
            <a:xfrm>
              <a:off x="6912582" y="3396709"/>
              <a:ext cx="4149118" cy="185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加强极端灾害性天气的风险识别和预警响应等宣传教育，提高公众主动避灾避险的意识和能力</a:t>
              </a: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5738425" y="5246035"/>
            <a:ext cx="5655130" cy="977375"/>
            <a:chOff x="6912582" y="3177406"/>
            <a:chExt cx="4149118" cy="851847"/>
          </a:xfrm>
        </p:grpSpPr>
        <p:sp>
          <p:nvSpPr>
            <p:cNvPr id="85" name="文本框 82"/>
            <p:cNvSpPr txBox="1"/>
            <p:nvPr/>
          </p:nvSpPr>
          <p:spPr>
            <a:xfrm>
              <a:off x="6912582" y="3177406"/>
              <a:ext cx="4149118" cy="348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做好灾害应对各项准备</a:t>
              </a:r>
              <a:endPara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endParaRPr>
            </a:p>
          </p:txBody>
        </p:sp>
        <p:sp>
          <p:nvSpPr>
            <p:cNvPr id="86" name="文本框 83"/>
            <p:cNvSpPr txBox="1"/>
            <p:nvPr/>
          </p:nvSpPr>
          <p:spPr>
            <a:xfrm>
              <a:off x="6912582" y="3551157"/>
              <a:ext cx="4149118" cy="478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雷电流高压效应会产生高达数万伏甚至数十万伏的冲击电压，如此巨大的电压瞬间冲击电气设备，足以击穿绝缘使设备发生短路，导致燃烧、爆炸等直接灾害。 </a:t>
              </a: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37DCF972-C077-439B-91ED-13FB71BBF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475" y="1034969"/>
            <a:ext cx="3657927" cy="5579024"/>
          </a:xfrm>
          <a:prstGeom prst="rect">
            <a:avLst/>
          </a:prstGeom>
        </p:spPr>
      </p:pic>
      <p:sp>
        <p:nvSpPr>
          <p:cNvPr id="47" name="椭圆 46">
            <a:extLst>
              <a:ext uri="{FF2B5EF4-FFF2-40B4-BE49-F238E27FC236}">
                <a16:creationId xmlns:a16="http://schemas.microsoft.com/office/drawing/2014/main" id="{5B2B12E1-9811-405A-986C-BD41647E0F87}"/>
              </a:ext>
            </a:extLst>
          </p:cNvPr>
          <p:cNvSpPr/>
          <p:nvPr/>
        </p:nvSpPr>
        <p:spPr>
          <a:xfrm>
            <a:off x="5191251" y="3089396"/>
            <a:ext cx="447864" cy="447864"/>
          </a:xfrm>
          <a:prstGeom prst="ellipse">
            <a:avLst/>
          </a:pr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7AD0C8BA-9E8A-49CD-8379-AEB36DF6756D}"/>
              </a:ext>
            </a:extLst>
          </p:cNvPr>
          <p:cNvSpPr/>
          <p:nvPr/>
        </p:nvSpPr>
        <p:spPr>
          <a:xfrm>
            <a:off x="5191251" y="4051334"/>
            <a:ext cx="447864" cy="447864"/>
          </a:xfrm>
          <a:prstGeom prst="ellipse">
            <a:avLst/>
          </a:pr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FE485B91-16B0-4ED9-B5B1-72F7F7A269B5}"/>
              </a:ext>
            </a:extLst>
          </p:cNvPr>
          <p:cNvSpPr/>
          <p:nvPr/>
        </p:nvSpPr>
        <p:spPr>
          <a:xfrm>
            <a:off x="5191252" y="5261754"/>
            <a:ext cx="447864" cy="447864"/>
          </a:xfrm>
          <a:prstGeom prst="ellipse">
            <a:avLst/>
          </a:pr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VCG41N1062337336"/>
          <p:cNvPicPr>
            <a:picLocks noChangeAspect="1"/>
          </p:cNvPicPr>
          <p:nvPr/>
        </p:nvPicPr>
        <p:blipFill>
          <a:blip r:embed="rId2">
            <a:alphaModFix amt="15000"/>
          </a:blip>
          <a:srcRect b="15872"/>
          <a:stretch>
            <a:fillRect/>
          </a:stretch>
        </p:blipFill>
        <p:spPr>
          <a:xfrm>
            <a:off x="9525" y="-10795"/>
            <a:ext cx="12186920" cy="6857365"/>
          </a:xfrm>
          <a:prstGeom prst="rect">
            <a:avLst/>
          </a:prstGeom>
        </p:spPr>
      </p:pic>
      <p:sp>
        <p:nvSpPr>
          <p:cNvPr id="7" name="直角三角形 6"/>
          <p:cNvSpPr/>
          <p:nvPr/>
        </p:nvSpPr>
        <p:spPr>
          <a:xfrm rot="5400000">
            <a:off x="0" y="0"/>
            <a:ext cx="1066800" cy="1066800"/>
          </a:xfrm>
          <a:prstGeom prst="rtTriangle">
            <a:avLst/>
          </a:pr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/>
        </p:nvSpPr>
        <p:spPr>
          <a:xfrm rot="18900000">
            <a:off x="3293450" y="3168650"/>
            <a:ext cx="10215163" cy="520700"/>
          </a:xfrm>
          <a:custGeom>
            <a:avLst/>
            <a:gdLst>
              <a:gd name="connsiteX0" fmla="*/ 9694463 w 10215163"/>
              <a:gd name="connsiteY0" fmla="*/ 0 h 520700"/>
              <a:gd name="connsiteX1" fmla="*/ 10215163 w 10215163"/>
              <a:gd name="connsiteY1" fmla="*/ 520700 h 520700"/>
              <a:gd name="connsiteX2" fmla="*/ 516486 w 10215163"/>
              <a:gd name="connsiteY2" fmla="*/ 520700 h 520700"/>
              <a:gd name="connsiteX3" fmla="*/ 0 w 10215163"/>
              <a:gd name="connsiteY3" fmla="*/ 4214 h 520700"/>
              <a:gd name="connsiteX4" fmla="*/ 0 w 10215163"/>
              <a:gd name="connsiteY4" fmla="*/ 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5163" h="520700">
                <a:moveTo>
                  <a:pt x="9694463" y="0"/>
                </a:moveTo>
                <a:lnTo>
                  <a:pt x="10215163" y="520700"/>
                </a:lnTo>
                <a:lnTo>
                  <a:pt x="516486" y="520700"/>
                </a:lnTo>
                <a:lnTo>
                  <a:pt x="0" y="4214"/>
                </a:lnTo>
                <a:lnTo>
                  <a:pt x="0" y="0"/>
                </a:lnTo>
                <a:close/>
              </a:path>
            </a:pathLst>
          </a:custGeom>
          <a:solidFill>
            <a:srgbClr val="F9A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直角三角形 11"/>
          <p:cNvSpPr/>
          <p:nvPr/>
        </p:nvSpPr>
        <p:spPr>
          <a:xfrm flipH="1">
            <a:off x="5334000" y="0"/>
            <a:ext cx="6858000" cy="6858000"/>
          </a:xfrm>
          <a:prstGeom prst="rtTriangl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/>
          <p:nvPr/>
        </p:nvSpPr>
        <p:spPr>
          <a:xfrm flipH="1">
            <a:off x="8877300" y="3543300"/>
            <a:ext cx="3314700" cy="3314700"/>
          </a:xfrm>
          <a:prstGeom prst="rtTriangle">
            <a:avLst/>
          </a:prstGeom>
          <a:solidFill>
            <a:srgbClr val="315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直角三角形 2"/>
          <p:cNvSpPr/>
          <p:nvPr/>
        </p:nvSpPr>
        <p:spPr>
          <a:xfrm flipH="1">
            <a:off x="10090250" y="4756250"/>
            <a:ext cx="2101750" cy="2101750"/>
          </a:xfrm>
          <a:prstGeom prst="rtTriangle">
            <a:avLst/>
          </a:pr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950279" y="1742346"/>
            <a:ext cx="301428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02./</a:t>
            </a:r>
          </a:p>
        </p:txBody>
      </p:sp>
      <p:sp>
        <p:nvSpPr>
          <p:cNvPr id="15" name="文本框 58">
            <a:extLst>
              <a:ext uri="{FF2B5EF4-FFF2-40B4-BE49-F238E27FC236}">
                <a16:creationId xmlns:a16="http://schemas.microsoft.com/office/drawing/2014/main" id="{5DE2769D-368F-4AD5-BC1F-5A18D7729A3F}"/>
              </a:ext>
            </a:extLst>
          </p:cNvPr>
          <p:cNvSpPr txBox="1"/>
          <p:nvPr/>
        </p:nvSpPr>
        <p:spPr>
          <a:xfrm>
            <a:off x="950278" y="3099526"/>
            <a:ext cx="7922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江城圆体 400W" panose="020B0500000000000000" charset="-122"/>
              </a:rPr>
              <a:t>地震灾害安全避险常识</a:t>
            </a:r>
            <a:endParaRPr lang="zh-CN" altLang="en-US" sz="4800" dirty="0">
              <a:solidFill>
                <a:srgbClr val="315092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9"/>
          <p:cNvSpPr txBox="1"/>
          <p:nvPr/>
        </p:nvSpPr>
        <p:spPr>
          <a:xfrm>
            <a:off x="989502" y="328970"/>
            <a:ext cx="390579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什么是地震</a:t>
            </a:r>
          </a:p>
        </p:txBody>
      </p:sp>
      <p:pic>
        <p:nvPicPr>
          <p:cNvPr id="3" name="图片 2" descr="VCG21409107584"/>
          <p:cNvPicPr>
            <a:picLocks noChangeAspect="1"/>
          </p:cNvPicPr>
          <p:nvPr/>
        </p:nvPicPr>
        <p:blipFill>
          <a:blip r:embed="rId2"/>
          <a:srcRect t="46730"/>
          <a:stretch>
            <a:fillRect/>
          </a:stretch>
        </p:blipFill>
        <p:spPr>
          <a:xfrm>
            <a:off x="349476" y="3454344"/>
            <a:ext cx="7035800" cy="2498090"/>
          </a:xfrm>
          <a:prstGeom prst="rect">
            <a:avLst/>
          </a:prstGeom>
        </p:spPr>
      </p:pic>
      <p:pic>
        <p:nvPicPr>
          <p:cNvPr id="2" name="图片 1" descr="VCG41N1062337336"/>
          <p:cNvPicPr>
            <a:picLocks noChangeAspect="1"/>
          </p:cNvPicPr>
          <p:nvPr/>
        </p:nvPicPr>
        <p:blipFill>
          <a:blip r:embed="rId3"/>
          <a:srcRect l="16120"/>
          <a:stretch>
            <a:fillRect/>
          </a:stretch>
        </p:blipFill>
        <p:spPr>
          <a:xfrm>
            <a:off x="5285966" y="3445454"/>
            <a:ext cx="3135630" cy="251142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33640" y="265500"/>
            <a:ext cx="612000" cy="612000"/>
            <a:chOff x="5216014" y="1676400"/>
            <a:chExt cx="612000" cy="612000"/>
          </a:xfrm>
        </p:grpSpPr>
        <p:sp>
          <p:nvSpPr>
            <p:cNvPr id="20" name="矩形 19"/>
            <p:cNvSpPr/>
            <p:nvPr/>
          </p:nvSpPr>
          <p:spPr>
            <a:xfrm>
              <a:off x="5216014" y="1676400"/>
              <a:ext cx="612000" cy="612000"/>
            </a:xfrm>
            <a:prstGeom prst="rect">
              <a:avLst/>
            </a:prstGeom>
            <a:solidFill>
              <a:srgbClr val="315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1" name="文本框 23"/>
            <p:cNvSpPr txBox="1"/>
            <p:nvPr/>
          </p:nvSpPr>
          <p:spPr>
            <a:xfrm>
              <a:off x="5231850" y="1752212"/>
              <a:ext cx="596164" cy="4603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02</a:t>
              </a:r>
            </a:p>
          </p:txBody>
        </p:sp>
      </p:grpSp>
      <p:sp>
        <p:nvSpPr>
          <p:cNvPr id="22" name="矩形 21"/>
          <p:cNvSpPr/>
          <p:nvPr/>
        </p:nvSpPr>
        <p:spPr>
          <a:xfrm>
            <a:off x="9534525" y="704170"/>
            <a:ext cx="2657475" cy="98162"/>
          </a:xfrm>
          <a:prstGeom prst="rect">
            <a:avLst/>
          </a:prstGeom>
          <a:solidFill>
            <a:srgbClr val="F9A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9476" y="3446089"/>
            <a:ext cx="4935855" cy="2506345"/>
          </a:xfrm>
          <a:prstGeom prst="rect">
            <a:avLst/>
          </a:prstGeom>
          <a:solidFill>
            <a:srgbClr val="31509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82"/>
          <p:cNvSpPr txBox="1"/>
          <p:nvPr/>
        </p:nvSpPr>
        <p:spPr>
          <a:xfrm>
            <a:off x="755241" y="3816929"/>
            <a:ext cx="2202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什么是地震</a:t>
            </a:r>
          </a:p>
        </p:txBody>
      </p:sp>
      <p:sp>
        <p:nvSpPr>
          <p:cNvPr id="6" name="矩形 5"/>
          <p:cNvSpPr/>
          <p:nvPr/>
        </p:nvSpPr>
        <p:spPr>
          <a:xfrm>
            <a:off x="755241" y="3696914"/>
            <a:ext cx="2202815" cy="73953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83"/>
          <p:cNvSpPr txBox="1"/>
          <p:nvPr/>
        </p:nvSpPr>
        <p:spPr>
          <a:xfrm>
            <a:off x="770996" y="4650270"/>
            <a:ext cx="4268298" cy="89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地震又称地动、地振动，是地壳在内、外营力作用下，集聚的构造应力突然释放，产生震动弹性波，从震源向四周传播引起的地面颤动。 </a:t>
            </a:r>
          </a:p>
        </p:txBody>
      </p:sp>
      <p:sp>
        <p:nvSpPr>
          <p:cNvPr id="9" name="矩形 8"/>
          <p:cNvSpPr/>
          <p:nvPr/>
        </p:nvSpPr>
        <p:spPr>
          <a:xfrm>
            <a:off x="8421596" y="3445454"/>
            <a:ext cx="3064510" cy="2506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349476" y="1477293"/>
            <a:ext cx="5229570" cy="1192266"/>
            <a:chOff x="639640" y="1807781"/>
            <a:chExt cx="5229570" cy="1192266"/>
          </a:xfrm>
        </p:grpSpPr>
        <p:grpSp>
          <p:nvGrpSpPr>
            <p:cNvPr id="30" name="组合 29"/>
            <p:cNvGrpSpPr/>
            <p:nvPr/>
          </p:nvGrpSpPr>
          <p:grpSpPr>
            <a:xfrm>
              <a:off x="1902045" y="1807781"/>
              <a:ext cx="3967165" cy="1192266"/>
              <a:chOff x="6912582" y="3177406"/>
              <a:chExt cx="4149118" cy="1192266"/>
            </a:xfrm>
          </p:grpSpPr>
          <p:sp>
            <p:nvSpPr>
              <p:cNvPr id="34" name="文本框 82"/>
              <p:cNvSpPr txBox="1"/>
              <p:nvPr/>
            </p:nvSpPr>
            <p:spPr>
              <a:xfrm>
                <a:off x="6912582" y="3177406"/>
                <a:ext cx="41491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 Bold" panose="020B0800000000000000" charset="-122"/>
                    <a:ea typeface="思源黑体 Bold" panose="020B0800000000000000" charset="-122"/>
                    <a:cs typeface="思源黑体 Bold" panose="020B0800000000000000" charset="-122"/>
                  </a:rPr>
                  <a:t>地震的危害</a:t>
                </a:r>
              </a:p>
            </p:txBody>
          </p:sp>
          <p:sp>
            <p:nvSpPr>
              <p:cNvPr id="35" name="文本框 83"/>
              <p:cNvSpPr txBox="1"/>
              <p:nvPr/>
            </p:nvSpPr>
            <p:spPr>
              <a:xfrm>
                <a:off x="6912582" y="3551157"/>
                <a:ext cx="4149118" cy="818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思源黑体 Bold" panose="020B0800000000000000" charset="-122"/>
                    <a:ea typeface="思源黑体 Bold" panose="020B0800000000000000" charset="-122"/>
                    <a:cs typeface="思源黑体 Bold" panose="020B0800000000000000" charset="-122"/>
                  </a:rPr>
                  <a:t>地震是世界上最凶恶的敌人，它所造成的直接灾害有： 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思源黑体 Bold" panose="020B0800000000000000" charset="-122"/>
                    <a:ea typeface="思源黑体 Bold" panose="020B0800000000000000" charset="-122"/>
                    <a:cs typeface="思源黑体 Bold" panose="020B0800000000000000" charset="-122"/>
                  </a:rPr>
                  <a:t>建筑物与构筑物的破坏，如房屋倒塌、桥梁断落、水坝开裂、铁轨变形等等。 地面破坏，如地面裂缝、塌陷，喷水冒砂等。 </a:t>
                </a: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639640" y="1807781"/>
              <a:ext cx="1262405" cy="923279"/>
              <a:chOff x="651521" y="1804902"/>
              <a:chExt cx="1262405" cy="923279"/>
            </a:xfrm>
          </p:grpSpPr>
          <p:sp>
            <p:nvSpPr>
              <p:cNvPr id="10" name="直角三角形 9"/>
              <p:cNvSpPr/>
              <p:nvPr/>
            </p:nvSpPr>
            <p:spPr>
              <a:xfrm rot="5400000">
                <a:off x="651521" y="1804902"/>
                <a:ext cx="923279" cy="923279"/>
              </a:xfrm>
              <a:prstGeom prst="rtTriangle">
                <a:avLst/>
              </a:prstGeom>
              <a:solidFill>
                <a:srgbClr val="3D6F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文本框 19"/>
              <p:cNvSpPr txBox="1"/>
              <p:nvPr/>
            </p:nvSpPr>
            <p:spPr>
              <a:xfrm>
                <a:off x="795228" y="1884483"/>
                <a:ext cx="1118698" cy="82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4800" dirty="0">
                    <a:latin typeface="思源黑体 Bold" panose="020B0800000000000000" charset="-122"/>
                    <a:ea typeface="思源黑体 Bold" panose="020B0800000000000000" charset="-122"/>
                    <a:cs typeface="思源黑体 Bold" panose="020B0800000000000000" charset="-122"/>
                  </a:rPr>
                  <a:t>01</a:t>
                </a: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6354907" y="1477293"/>
            <a:ext cx="5229570" cy="1451867"/>
            <a:chOff x="6489530" y="1787632"/>
            <a:chExt cx="5229570" cy="1451867"/>
          </a:xfrm>
        </p:grpSpPr>
        <p:grpSp>
          <p:nvGrpSpPr>
            <p:cNvPr id="37" name="组合 36"/>
            <p:cNvGrpSpPr/>
            <p:nvPr/>
          </p:nvGrpSpPr>
          <p:grpSpPr>
            <a:xfrm>
              <a:off x="7751935" y="1787632"/>
              <a:ext cx="3967165" cy="1451867"/>
              <a:chOff x="6912582" y="3177406"/>
              <a:chExt cx="4149118" cy="1451867"/>
            </a:xfrm>
          </p:grpSpPr>
          <p:sp>
            <p:nvSpPr>
              <p:cNvPr id="41" name="文本框 82"/>
              <p:cNvSpPr txBox="1"/>
              <p:nvPr/>
            </p:nvSpPr>
            <p:spPr>
              <a:xfrm>
                <a:off x="6912582" y="3177406"/>
                <a:ext cx="41491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 Bold" panose="020B0800000000000000" charset="-122"/>
                    <a:ea typeface="思源黑体 Bold" panose="020B0800000000000000" charset="-122"/>
                    <a:cs typeface="思源黑体 Bold" panose="020B0800000000000000" charset="-122"/>
                  </a:rPr>
                  <a:t>地震引起的次生灾害</a:t>
                </a:r>
              </a:p>
            </p:txBody>
          </p:sp>
          <p:sp>
            <p:nvSpPr>
              <p:cNvPr id="42" name="文本框 83"/>
              <p:cNvSpPr txBox="1"/>
              <p:nvPr/>
            </p:nvSpPr>
            <p:spPr>
              <a:xfrm>
                <a:off x="6912582" y="3551157"/>
                <a:ext cx="4149118" cy="1078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思源黑体 Bold" panose="020B0800000000000000" charset="-122"/>
                    <a:ea typeface="思源黑体 Bold" panose="020B0800000000000000" charset="-122"/>
                    <a:cs typeface="思源黑体 Bold" panose="020B0800000000000000" charset="-122"/>
                  </a:rPr>
                  <a:t>火灾，由震后火源失控引起；</a:t>
                </a:r>
                <a:endPara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思源黑体 Bold" panose="020B0800000000000000" charset="-122"/>
                    <a:ea typeface="思源黑体 Bold" panose="020B0800000000000000" charset="-122"/>
                    <a:cs typeface="思源黑体 Bold" panose="020B0800000000000000" charset="-122"/>
                  </a:rPr>
                  <a:t> 水灾，由水坝决口或山崩壅塞河道等引起； </a:t>
                </a:r>
                <a:endPara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思源黑体 Bold" panose="020B0800000000000000" charset="-122"/>
                    <a:ea typeface="思源黑体 Bold" panose="020B0800000000000000" charset="-122"/>
                    <a:cs typeface="思源黑体 Bold" panose="020B0800000000000000" charset="-122"/>
                  </a:rPr>
                  <a:t>毒气泄漏，由建筑物或装置破坏等引起； 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思源黑体 Bold" panose="020B0800000000000000" charset="-122"/>
                    <a:ea typeface="思源黑体 Bold" panose="020B0800000000000000" charset="-122"/>
                    <a:cs typeface="思源黑体 Bold" panose="020B0800000000000000" charset="-122"/>
                  </a:rPr>
                  <a:t>瘟疫，由震后生存环境的严重破坏所引起。</a:t>
                </a:r>
                <a:endPara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6489530" y="1787632"/>
              <a:ext cx="1262405" cy="923279"/>
              <a:chOff x="651521" y="1804902"/>
              <a:chExt cx="1262405" cy="923279"/>
            </a:xfrm>
          </p:grpSpPr>
          <p:sp>
            <p:nvSpPr>
              <p:cNvPr id="45" name="直角三角形 44"/>
              <p:cNvSpPr/>
              <p:nvPr/>
            </p:nvSpPr>
            <p:spPr>
              <a:xfrm rot="5400000">
                <a:off x="651521" y="1804902"/>
                <a:ext cx="923279" cy="923279"/>
              </a:xfrm>
              <a:prstGeom prst="rtTriangle">
                <a:avLst/>
              </a:prstGeom>
              <a:solidFill>
                <a:srgbClr val="F9A3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文本框 19"/>
              <p:cNvSpPr txBox="1"/>
              <p:nvPr/>
            </p:nvSpPr>
            <p:spPr>
              <a:xfrm>
                <a:off x="795228" y="1884483"/>
                <a:ext cx="1118698" cy="82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4800" dirty="0">
                    <a:latin typeface="思源黑体 Bold" panose="020B0800000000000000" charset="-122"/>
                    <a:ea typeface="思源黑体 Bold" panose="020B0800000000000000" charset="-122"/>
                    <a:cs typeface="思源黑体 Bold" panose="020B0800000000000000" charset="-122"/>
                  </a:rPr>
                  <a:t>02</a:t>
                </a:r>
              </a:p>
            </p:txBody>
          </p:sp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DF802A-8919-4699-90D3-5411ECD0C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596" y="3440373"/>
            <a:ext cx="3496055" cy="25165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9"/>
          <p:cNvSpPr txBox="1"/>
          <p:nvPr/>
        </p:nvSpPr>
        <p:spPr>
          <a:xfrm>
            <a:off x="989502" y="328970"/>
            <a:ext cx="390579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地震发生时如何应对？ </a:t>
            </a:r>
          </a:p>
        </p:txBody>
      </p:sp>
      <p:sp>
        <p:nvSpPr>
          <p:cNvPr id="83" name="矩形 82"/>
          <p:cNvSpPr/>
          <p:nvPr/>
        </p:nvSpPr>
        <p:spPr>
          <a:xfrm>
            <a:off x="11219419" y="5334000"/>
            <a:ext cx="971550" cy="495300"/>
          </a:xfrm>
          <a:prstGeom prst="rect">
            <a:avLst/>
          </a:prstGeom>
          <a:solidFill>
            <a:srgbClr val="979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33640" y="265500"/>
            <a:ext cx="612000" cy="612000"/>
            <a:chOff x="5216014" y="1676400"/>
            <a:chExt cx="612000" cy="612000"/>
          </a:xfrm>
        </p:grpSpPr>
        <p:sp>
          <p:nvSpPr>
            <p:cNvPr id="20" name="矩形 19"/>
            <p:cNvSpPr/>
            <p:nvPr/>
          </p:nvSpPr>
          <p:spPr>
            <a:xfrm>
              <a:off x="5216014" y="1676400"/>
              <a:ext cx="612000" cy="612000"/>
            </a:xfrm>
            <a:prstGeom prst="rect">
              <a:avLst/>
            </a:prstGeom>
            <a:solidFill>
              <a:srgbClr val="315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1" name="文本框 23"/>
            <p:cNvSpPr txBox="1"/>
            <p:nvPr/>
          </p:nvSpPr>
          <p:spPr>
            <a:xfrm>
              <a:off x="5231850" y="1752212"/>
              <a:ext cx="596164" cy="4603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03</a:t>
              </a:r>
            </a:p>
          </p:txBody>
        </p:sp>
      </p:grpSp>
      <p:pic>
        <p:nvPicPr>
          <p:cNvPr id="2" name="图片 1" descr="VCG21409107582"/>
          <p:cNvPicPr>
            <a:picLocks noChangeAspect="1"/>
          </p:cNvPicPr>
          <p:nvPr/>
        </p:nvPicPr>
        <p:blipFill>
          <a:blip r:embed="rId2"/>
          <a:srcRect l="9572" r="32245"/>
          <a:stretch>
            <a:fillRect/>
          </a:stretch>
        </p:blipFill>
        <p:spPr>
          <a:xfrm>
            <a:off x="6205220" y="0"/>
            <a:ext cx="5986780" cy="6858000"/>
          </a:xfrm>
          <a:prstGeom prst="rect">
            <a:avLst/>
          </a:prstGeom>
        </p:spPr>
      </p:pic>
      <p:sp>
        <p:nvSpPr>
          <p:cNvPr id="77" name="矩形 76"/>
          <p:cNvSpPr/>
          <p:nvPr/>
        </p:nvSpPr>
        <p:spPr>
          <a:xfrm>
            <a:off x="349476" y="2476500"/>
            <a:ext cx="10445524" cy="3175000"/>
          </a:xfrm>
          <a:prstGeom prst="rect">
            <a:avLst/>
          </a:prstGeom>
          <a:solidFill>
            <a:srgbClr val="3D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1" name="文本框 82"/>
          <p:cNvSpPr txBox="1"/>
          <p:nvPr/>
        </p:nvSpPr>
        <p:spPr>
          <a:xfrm>
            <a:off x="349475" y="1775644"/>
            <a:ext cx="366000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预防地震安全知识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680776" y="2329140"/>
            <a:ext cx="3024449" cy="3175000"/>
            <a:chOff x="642676" y="2310089"/>
            <a:chExt cx="3024449" cy="3420060"/>
          </a:xfrm>
        </p:grpSpPr>
        <p:sp>
          <p:nvSpPr>
            <p:cNvPr id="97" name="文本框 44"/>
            <p:cNvSpPr txBox="1"/>
            <p:nvPr/>
          </p:nvSpPr>
          <p:spPr>
            <a:xfrm>
              <a:off x="642676" y="2310089"/>
              <a:ext cx="1484098" cy="14763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6000" dirty="0">
                  <a:solidFill>
                    <a:schemeClr val="bg1"/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01</a:t>
              </a:r>
            </a:p>
          </p:txBody>
        </p:sp>
        <p:sp>
          <p:nvSpPr>
            <p:cNvPr id="102" name="文本框 82"/>
            <p:cNvSpPr txBox="1"/>
            <p:nvPr/>
          </p:nvSpPr>
          <p:spPr>
            <a:xfrm>
              <a:off x="642676" y="3697448"/>
              <a:ext cx="28244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>
                  <a:solidFill>
                    <a:schemeClr val="bg1"/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室内避震</a:t>
              </a:r>
            </a:p>
          </p:txBody>
        </p:sp>
        <p:sp>
          <p:nvSpPr>
            <p:cNvPr id="103" name="文本框 83"/>
            <p:cNvSpPr txBox="1"/>
            <p:nvPr/>
          </p:nvSpPr>
          <p:spPr>
            <a:xfrm>
              <a:off x="642676" y="4285458"/>
              <a:ext cx="3024449" cy="1444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>
                      <a:lumMod val="95000"/>
                    </a:schemeClr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躲避在坚实的家具下或墙角处，亦可转移到承重墙较多、开间小的厨房、厕所去暂避一时。这些地方结合力强，尤其是管道经过处理，具有较好的支撑力，抗震系数较大。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023942" y="2329139"/>
            <a:ext cx="3024449" cy="3281681"/>
            <a:chOff x="4009476" y="2310089"/>
            <a:chExt cx="3024449" cy="3528888"/>
          </a:xfrm>
        </p:grpSpPr>
        <p:sp>
          <p:nvSpPr>
            <p:cNvPr id="92" name="文本框 44"/>
            <p:cNvSpPr txBox="1"/>
            <p:nvPr/>
          </p:nvSpPr>
          <p:spPr>
            <a:xfrm>
              <a:off x="4009476" y="2310089"/>
              <a:ext cx="1191433" cy="14763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6000" dirty="0">
                  <a:solidFill>
                    <a:schemeClr val="bg1"/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02</a:t>
              </a:r>
            </a:p>
          </p:txBody>
        </p:sp>
        <p:sp>
          <p:nvSpPr>
            <p:cNvPr id="104" name="文本框 82"/>
            <p:cNvSpPr txBox="1"/>
            <p:nvPr/>
          </p:nvSpPr>
          <p:spPr>
            <a:xfrm>
              <a:off x="4009476" y="3680677"/>
              <a:ext cx="28244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>
                  <a:solidFill>
                    <a:schemeClr val="bg1"/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校内避震</a:t>
              </a:r>
            </a:p>
          </p:txBody>
        </p:sp>
        <p:sp>
          <p:nvSpPr>
            <p:cNvPr id="105" name="文本框 83"/>
            <p:cNvSpPr txBox="1"/>
            <p:nvPr/>
          </p:nvSpPr>
          <p:spPr>
            <a:xfrm>
              <a:off x="4009476" y="4285458"/>
              <a:ext cx="3024449" cy="1553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>
                      <a:lumMod val="95000"/>
                    </a:schemeClr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安排好学生转移、撤离的路线和场地；在比较坚固、安全的房屋里，可以躲避在课桌下、讲台旁，教学楼内的学生可以到开间小、有管道支撑的房间里，不要到阳台上。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367109" y="2322789"/>
            <a:ext cx="3024449" cy="3181351"/>
            <a:chOff x="7329009" y="2310089"/>
            <a:chExt cx="3024449" cy="3432760"/>
          </a:xfrm>
        </p:grpSpPr>
        <p:sp>
          <p:nvSpPr>
            <p:cNvPr id="87" name="文本框 44"/>
            <p:cNvSpPr txBox="1"/>
            <p:nvPr/>
          </p:nvSpPr>
          <p:spPr>
            <a:xfrm>
              <a:off x="7329009" y="2310089"/>
              <a:ext cx="1559920" cy="14763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6000" dirty="0">
                  <a:solidFill>
                    <a:schemeClr val="bg1"/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03</a:t>
              </a:r>
            </a:p>
          </p:txBody>
        </p:sp>
        <p:sp>
          <p:nvSpPr>
            <p:cNvPr id="106" name="文本框 82"/>
            <p:cNvSpPr txBox="1"/>
            <p:nvPr/>
          </p:nvSpPr>
          <p:spPr>
            <a:xfrm>
              <a:off x="7374424" y="3709342"/>
              <a:ext cx="28244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>
                  <a:solidFill>
                    <a:schemeClr val="bg1"/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行人避震</a:t>
              </a:r>
            </a:p>
          </p:txBody>
        </p:sp>
        <p:sp>
          <p:nvSpPr>
            <p:cNvPr id="107" name="文本框 83"/>
            <p:cNvSpPr txBox="1"/>
            <p:nvPr/>
          </p:nvSpPr>
          <p:spPr>
            <a:xfrm>
              <a:off x="7329009" y="4298158"/>
              <a:ext cx="3024449" cy="1444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>
                      <a:lumMod val="95000"/>
                    </a:schemeClr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地震发生时，高层建筑物的玻璃碎片和大楼外侧混凝土碎块、以及广告招牌，马口铁板、霓红灯架等，可能掉下伤人，因此在街上走时，最好将身边的皮包或柔软的物品顶在头上。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9"/>
          <p:cNvSpPr txBox="1"/>
          <p:nvPr/>
        </p:nvSpPr>
        <p:spPr>
          <a:xfrm>
            <a:off x="989502" y="328970"/>
            <a:ext cx="390579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315092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地震时的八条须知 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33640" y="265500"/>
            <a:ext cx="612000" cy="612000"/>
            <a:chOff x="5216014" y="1676400"/>
            <a:chExt cx="612000" cy="612000"/>
          </a:xfrm>
        </p:grpSpPr>
        <p:sp>
          <p:nvSpPr>
            <p:cNvPr id="6" name="矩形 5"/>
            <p:cNvSpPr/>
            <p:nvPr/>
          </p:nvSpPr>
          <p:spPr>
            <a:xfrm>
              <a:off x="5216014" y="1676400"/>
              <a:ext cx="612000" cy="612000"/>
            </a:xfrm>
            <a:prstGeom prst="rect">
              <a:avLst/>
            </a:prstGeom>
            <a:solidFill>
              <a:srgbClr val="315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" name="文本框 23"/>
            <p:cNvSpPr txBox="1"/>
            <p:nvPr/>
          </p:nvSpPr>
          <p:spPr>
            <a:xfrm>
              <a:off x="5231850" y="1752212"/>
              <a:ext cx="596164" cy="4603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03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9534525" y="704170"/>
            <a:ext cx="2657475" cy="98162"/>
          </a:xfrm>
          <a:prstGeom prst="rect">
            <a:avLst/>
          </a:prstGeom>
          <a:solidFill>
            <a:srgbClr val="F9A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3" name="组合 112"/>
          <p:cNvGrpSpPr/>
          <p:nvPr/>
        </p:nvGrpSpPr>
        <p:grpSpPr>
          <a:xfrm>
            <a:off x="5442845" y="877500"/>
            <a:ext cx="4468908" cy="615605"/>
            <a:chOff x="722217" y="2117259"/>
            <a:chExt cx="4468908" cy="615605"/>
          </a:xfrm>
        </p:grpSpPr>
        <p:sp>
          <p:nvSpPr>
            <p:cNvPr id="17" name="文本框 83"/>
            <p:cNvSpPr txBox="1"/>
            <p:nvPr/>
          </p:nvSpPr>
          <p:spPr>
            <a:xfrm>
              <a:off x="1484000" y="2117259"/>
              <a:ext cx="3707125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摇晃时立即关火，失火时立即灭火</a:t>
              </a:r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722217" y="2120863"/>
              <a:ext cx="612001" cy="612001"/>
              <a:chOff x="570821" y="2052084"/>
              <a:chExt cx="742950" cy="742950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570821" y="2052084"/>
                <a:ext cx="742950" cy="742950"/>
              </a:xfrm>
              <a:prstGeom prst="ellipse">
                <a:avLst/>
              </a:prstGeom>
              <a:solidFill>
                <a:srgbClr val="3D6F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83" name="文本框 23"/>
              <p:cNvSpPr txBox="1"/>
              <p:nvPr/>
            </p:nvSpPr>
            <p:spPr>
              <a:xfrm>
                <a:off x="666063" y="2218892"/>
                <a:ext cx="552467" cy="40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latin typeface="思源黑体 Bold" panose="020B0800000000000000" charset="-122"/>
                    <a:ea typeface="思源黑体 Bold" panose="020B0800000000000000" charset="-122"/>
                    <a:cs typeface="思源黑体 Bold" panose="020B0800000000000000" charset="-122"/>
                  </a:rPr>
                  <a:t>01</a:t>
                </a:r>
              </a:p>
            </p:txBody>
          </p:sp>
        </p:grpSp>
      </p:grpSp>
      <p:grpSp>
        <p:nvGrpSpPr>
          <p:cNvPr id="114" name="组合 113"/>
          <p:cNvGrpSpPr/>
          <p:nvPr/>
        </p:nvGrpSpPr>
        <p:grpSpPr>
          <a:xfrm>
            <a:off x="5442845" y="1630512"/>
            <a:ext cx="4475303" cy="615605"/>
            <a:chOff x="715822" y="3218442"/>
            <a:chExt cx="4475303" cy="615605"/>
          </a:xfrm>
        </p:grpSpPr>
        <p:sp>
          <p:nvSpPr>
            <p:cNvPr id="33" name="文本框 83"/>
            <p:cNvSpPr txBox="1"/>
            <p:nvPr/>
          </p:nvSpPr>
          <p:spPr>
            <a:xfrm>
              <a:off x="1484000" y="3218442"/>
              <a:ext cx="3707125" cy="49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</a:rPr>
                <a:t>不要慌张地向户外跑</a:t>
              </a:r>
            </a:p>
          </p:txBody>
        </p:sp>
        <p:grpSp>
          <p:nvGrpSpPr>
            <p:cNvPr id="102" name="组合 101"/>
            <p:cNvGrpSpPr/>
            <p:nvPr/>
          </p:nvGrpSpPr>
          <p:grpSpPr>
            <a:xfrm>
              <a:off x="715822" y="3222046"/>
              <a:ext cx="612001" cy="612001"/>
              <a:chOff x="570821" y="2052084"/>
              <a:chExt cx="742950" cy="742950"/>
            </a:xfrm>
          </p:grpSpPr>
          <p:sp>
            <p:nvSpPr>
              <p:cNvPr id="103" name="椭圆 102"/>
              <p:cNvSpPr/>
              <p:nvPr/>
            </p:nvSpPr>
            <p:spPr>
              <a:xfrm>
                <a:off x="570821" y="2052084"/>
                <a:ext cx="742950" cy="742950"/>
              </a:xfrm>
              <a:prstGeom prst="ellipse">
                <a:avLst/>
              </a:prstGeom>
              <a:solidFill>
                <a:srgbClr val="3150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104" name="文本框 23"/>
              <p:cNvSpPr txBox="1"/>
              <p:nvPr/>
            </p:nvSpPr>
            <p:spPr>
              <a:xfrm>
                <a:off x="666063" y="2218892"/>
                <a:ext cx="552467" cy="40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latin typeface="思源黑体 Bold" panose="020B0800000000000000" charset="-122"/>
                    <a:ea typeface="思源黑体 Bold" panose="020B0800000000000000" charset="-122"/>
                    <a:cs typeface="思源黑体 Bold" panose="020B0800000000000000" charset="-122"/>
                  </a:rPr>
                  <a:t>02</a:t>
                </a:r>
              </a:p>
            </p:txBody>
          </p:sp>
        </p:grpSp>
      </p:grpSp>
      <p:grpSp>
        <p:nvGrpSpPr>
          <p:cNvPr id="115" name="组合 114"/>
          <p:cNvGrpSpPr/>
          <p:nvPr/>
        </p:nvGrpSpPr>
        <p:grpSpPr>
          <a:xfrm>
            <a:off x="5442845" y="2352676"/>
            <a:ext cx="4475303" cy="615605"/>
            <a:chOff x="715822" y="4185826"/>
            <a:chExt cx="4475303" cy="615605"/>
          </a:xfrm>
        </p:grpSpPr>
        <p:sp>
          <p:nvSpPr>
            <p:cNvPr id="105" name="文本框 83"/>
            <p:cNvSpPr txBox="1"/>
            <p:nvPr/>
          </p:nvSpPr>
          <p:spPr>
            <a:xfrm>
              <a:off x="1484000" y="4185826"/>
              <a:ext cx="3707125" cy="510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思源黑体 Bold" panose="020B0800000000000000" charset="-122"/>
                </a:rPr>
                <a:t>将门打开，确保出口 </a:t>
              </a:r>
            </a:p>
          </p:txBody>
        </p:sp>
        <p:grpSp>
          <p:nvGrpSpPr>
            <p:cNvPr id="106" name="组合 105"/>
            <p:cNvGrpSpPr/>
            <p:nvPr/>
          </p:nvGrpSpPr>
          <p:grpSpPr>
            <a:xfrm>
              <a:off x="715822" y="4189430"/>
              <a:ext cx="612001" cy="612001"/>
              <a:chOff x="570821" y="2052084"/>
              <a:chExt cx="742950" cy="742950"/>
            </a:xfrm>
          </p:grpSpPr>
          <p:sp>
            <p:nvSpPr>
              <p:cNvPr id="107" name="椭圆 106"/>
              <p:cNvSpPr/>
              <p:nvPr/>
            </p:nvSpPr>
            <p:spPr>
              <a:xfrm>
                <a:off x="570821" y="2052084"/>
                <a:ext cx="742950" cy="742950"/>
              </a:xfrm>
              <a:prstGeom prst="ellipse">
                <a:avLst/>
              </a:prstGeom>
              <a:solidFill>
                <a:srgbClr val="3D6F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108" name="文本框 23"/>
              <p:cNvSpPr txBox="1"/>
              <p:nvPr/>
            </p:nvSpPr>
            <p:spPr>
              <a:xfrm>
                <a:off x="666063" y="2218892"/>
                <a:ext cx="552467" cy="40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latin typeface="思源黑体 Bold" panose="020B0800000000000000" charset="-122"/>
                    <a:ea typeface="思源黑体 Bold" panose="020B0800000000000000" charset="-122"/>
                    <a:cs typeface="思源黑体 Bold" panose="020B0800000000000000" charset="-122"/>
                  </a:rPr>
                  <a:t>03</a:t>
                </a:r>
              </a:p>
            </p:txBody>
          </p:sp>
        </p:grpSp>
      </p:grpSp>
      <p:grpSp>
        <p:nvGrpSpPr>
          <p:cNvPr id="116" name="组合 115"/>
          <p:cNvGrpSpPr/>
          <p:nvPr/>
        </p:nvGrpSpPr>
        <p:grpSpPr>
          <a:xfrm>
            <a:off x="5442845" y="3043357"/>
            <a:ext cx="6147472" cy="615605"/>
            <a:chOff x="706082" y="5077533"/>
            <a:chExt cx="6147472" cy="615605"/>
          </a:xfrm>
        </p:grpSpPr>
        <p:sp>
          <p:nvSpPr>
            <p:cNvPr id="109" name="文本框 83"/>
            <p:cNvSpPr txBox="1"/>
            <p:nvPr/>
          </p:nvSpPr>
          <p:spPr>
            <a:xfrm>
              <a:off x="1474260" y="5077533"/>
              <a:ext cx="5379294" cy="510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思源黑体 Bold" panose="020B0800000000000000" charset="-122"/>
                </a:rPr>
                <a:t>户外的场合，要保护好头部，避开危险之处 </a:t>
              </a: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706082" y="5081137"/>
              <a:ext cx="612001" cy="612001"/>
              <a:chOff x="570821" y="2052084"/>
              <a:chExt cx="742950" cy="742950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570821" y="2052084"/>
                <a:ext cx="742950" cy="742950"/>
              </a:xfrm>
              <a:prstGeom prst="ellipse">
                <a:avLst/>
              </a:prstGeom>
              <a:solidFill>
                <a:srgbClr val="3150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112" name="文本框 23"/>
              <p:cNvSpPr txBox="1"/>
              <p:nvPr/>
            </p:nvSpPr>
            <p:spPr>
              <a:xfrm>
                <a:off x="666063" y="2218892"/>
                <a:ext cx="552467" cy="40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latin typeface="思源黑体 Bold" panose="020B0800000000000000" charset="-122"/>
                    <a:ea typeface="思源黑体 Bold" panose="020B0800000000000000" charset="-122"/>
                    <a:cs typeface="思源黑体 Bold" panose="020B0800000000000000" charset="-122"/>
                  </a:rPr>
                  <a:t>04</a:t>
                </a:r>
              </a:p>
            </p:txBody>
          </p:sp>
        </p:grp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EBCB05ED-5050-438A-8A10-8FF5F1CC1703}"/>
              </a:ext>
            </a:extLst>
          </p:cNvPr>
          <p:cNvGrpSpPr/>
          <p:nvPr/>
        </p:nvGrpSpPr>
        <p:grpSpPr>
          <a:xfrm>
            <a:off x="5442845" y="4483953"/>
            <a:ext cx="6147472" cy="615605"/>
            <a:chOff x="706082" y="5077533"/>
            <a:chExt cx="6147472" cy="615605"/>
          </a:xfrm>
        </p:grpSpPr>
        <p:sp>
          <p:nvSpPr>
            <p:cNvPr id="53" name="文本框 83">
              <a:extLst>
                <a:ext uri="{FF2B5EF4-FFF2-40B4-BE49-F238E27FC236}">
                  <a16:creationId xmlns:a16="http://schemas.microsoft.com/office/drawing/2014/main" id="{98B827D5-AEE6-4595-AFAF-889705D43C4A}"/>
                </a:ext>
              </a:extLst>
            </p:cNvPr>
            <p:cNvSpPr txBox="1"/>
            <p:nvPr/>
          </p:nvSpPr>
          <p:spPr>
            <a:xfrm>
              <a:off x="1474260" y="5077533"/>
              <a:ext cx="5379294" cy="510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思源黑体 Bold" panose="020B0800000000000000" charset="-122"/>
                </a:rPr>
                <a:t>汽车靠路边停车，管制区域禁止行驶</a:t>
              </a:r>
            </a:p>
          </p:txBody>
        </p: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5297556E-21F5-4BBB-B1F7-79DAFCD490B1}"/>
                </a:ext>
              </a:extLst>
            </p:cNvPr>
            <p:cNvGrpSpPr/>
            <p:nvPr/>
          </p:nvGrpSpPr>
          <p:grpSpPr>
            <a:xfrm>
              <a:off x="706082" y="5081137"/>
              <a:ext cx="612001" cy="612001"/>
              <a:chOff x="570821" y="2052084"/>
              <a:chExt cx="742950" cy="742950"/>
            </a:xfrm>
          </p:grpSpPr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1D5BE860-F0AA-4636-B5F1-68CEE474D599}"/>
                  </a:ext>
                </a:extLst>
              </p:cNvPr>
              <p:cNvSpPr/>
              <p:nvPr/>
            </p:nvSpPr>
            <p:spPr>
              <a:xfrm>
                <a:off x="570821" y="2052084"/>
                <a:ext cx="742950" cy="742950"/>
              </a:xfrm>
              <a:prstGeom prst="ellipse">
                <a:avLst/>
              </a:prstGeom>
              <a:solidFill>
                <a:srgbClr val="3150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56" name="文本框 23">
                <a:extLst>
                  <a:ext uri="{FF2B5EF4-FFF2-40B4-BE49-F238E27FC236}">
                    <a16:creationId xmlns:a16="http://schemas.microsoft.com/office/drawing/2014/main" id="{790C8460-1FF3-4B25-8324-9B7B889BB317}"/>
                  </a:ext>
                </a:extLst>
              </p:cNvPr>
              <p:cNvSpPr txBox="1"/>
              <p:nvPr/>
            </p:nvSpPr>
            <p:spPr>
              <a:xfrm>
                <a:off x="666063" y="2218892"/>
                <a:ext cx="552467" cy="40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latin typeface="思源黑体 Bold" panose="020B0800000000000000" charset="-122"/>
                    <a:ea typeface="思源黑体 Bold" panose="020B0800000000000000" charset="-122"/>
                    <a:cs typeface="思源黑体 Bold" panose="020B0800000000000000" charset="-122"/>
                  </a:rPr>
                  <a:t>06</a:t>
                </a:r>
              </a:p>
            </p:txBody>
          </p:sp>
        </p:grp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28A50006-5478-4B80-A231-BE3691ADFC08}"/>
              </a:ext>
            </a:extLst>
          </p:cNvPr>
          <p:cNvGrpSpPr/>
          <p:nvPr/>
        </p:nvGrpSpPr>
        <p:grpSpPr>
          <a:xfrm>
            <a:off x="5442845" y="5201653"/>
            <a:ext cx="5363700" cy="615605"/>
            <a:chOff x="715822" y="4185826"/>
            <a:chExt cx="5363700" cy="615605"/>
          </a:xfrm>
        </p:grpSpPr>
        <p:sp>
          <p:nvSpPr>
            <p:cNvPr id="58" name="文本框 83">
              <a:extLst>
                <a:ext uri="{FF2B5EF4-FFF2-40B4-BE49-F238E27FC236}">
                  <a16:creationId xmlns:a16="http://schemas.microsoft.com/office/drawing/2014/main" id="{F0C8AC9B-DC5C-4110-8AD4-3C96D60BD67B}"/>
                </a:ext>
              </a:extLst>
            </p:cNvPr>
            <p:cNvSpPr txBox="1"/>
            <p:nvPr/>
          </p:nvSpPr>
          <p:spPr>
            <a:xfrm>
              <a:off x="1484000" y="4185826"/>
              <a:ext cx="4595522" cy="510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思源黑体 Bold" panose="020B0800000000000000" charset="-122"/>
                </a:rPr>
                <a:t>务必注意山崩、断崖落石或海啸 </a:t>
              </a: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523B3EDD-C06E-4EC9-BC05-367A24C207D8}"/>
                </a:ext>
              </a:extLst>
            </p:cNvPr>
            <p:cNvGrpSpPr/>
            <p:nvPr/>
          </p:nvGrpSpPr>
          <p:grpSpPr>
            <a:xfrm>
              <a:off x="715822" y="4189430"/>
              <a:ext cx="612001" cy="612001"/>
              <a:chOff x="570821" y="2052084"/>
              <a:chExt cx="742950" cy="742950"/>
            </a:xfrm>
          </p:grpSpPr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4DEE513E-8293-44B6-833F-BE41F812F933}"/>
                  </a:ext>
                </a:extLst>
              </p:cNvPr>
              <p:cNvSpPr/>
              <p:nvPr/>
            </p:nvSpPr>
            <p:spPr>
              <a:xfrm>
                <a:off x="570821" y="2052084"/>
                <a:ext cx="742950" cy="742950"/>
              </a:xfrm>
              <a:prstGeom prst="ellipse">
                <a:avLst/>
              </a:prstGeom>
              <a:solidFill>
                <a:srgbClr val="3D6F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61" name="文本框 23">
                <a:extLst>
                  <a:ext uri="{FF2B5EF4-FFF2-40B4-BE49-F238E27FC236}">
                    <a16:creationId xmlns:a16="http://schemas.microsoft.com/office/drawing/2014/main" id="{8C3C3DDF-FF09-406B-AA9E-3881186A5D57}"/>
                  </a:ext>
                </a:extLst>
              </p:cNvPr>
              <p:cNvSpPr txBox="1"/>
              <p:nvPr/>
            </p:nvSpPr>
            <p:spPr>
              <a:xfrm>
                <a:off x="666063" y="2218892"/>
                <a:ext cx="552467" cy="40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latin typeface="思源黑体 Bold" panose="020B0800000000000000" charset="-122"/>
                    <a:ea typeface="思源黑体 Bold" panose="020B0800000000000000" charset="-122"/>
                    <a:cs typeface="思源黑体 Bold" panose="020B0800000000000000" charset="-122"/>
                  </a:rPr>
                  <a:t>07</a:t>
                </a:r>
              </a:p>
            </p:txBody>
          </p:sp>
        </p:grp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6EDEEE83-C5B3-4E3D-9A1F-FEE1397C708F}"/>
              </a:ext>
            </a:extLst>
          </p:cNvPr>
          <p:cNvGrpSpPr/>
          <p:nvPr/>
        </p:nvGrpSpPr>
        <p:grpSpPr>
          <a:xfrm>
            <a:off x="5442845" y="5897376"/>
            <a:ext cx="6147472" cy="615605"/>
            <a:chOff x="706082" y="5077533"/>
            <a:chExt cx="6147472" cy="615605"/>
          </a:xfrm>
        </p:grpSpPr>
        <p:sp>
          <p:nvSpPr>
            <p:cNvPr id="63" name="文本框 83">
              <a:extLst>
                <a:ext uri="{FF2B5EF4-FFF2-40B4-BE49-F238E27FC236}">
                  <a16:creationId xmlns:a16="http://schemas.microsoft.com/office/drawing/2014/main" id="{57543B6A-7C78-4807-B588-DAF2B11A216E}"/>
                </a:ext>
              </a:extLst>
            </p:cNvPr>
            <p:cNvSpPr txBox="1"/>
            <p:nvPr/>
          </p:nvSpPr>
          <p:spPr>
            <a:xfrm>
              <a:off x="1474260" y="5077533"/>
              <a:ext cx="5379294" cy="510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思源黑体 Bold" panose="020B0800000000000000" charset="-122"/>
                </a:rPr>
                <a:t>避难时要徒步，携带物品应在最少限度  </a:t>
              </a: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D2380D86-777B-4BE3-9E85-42B93DB06257}"/>
                </a:ext>
              </a:extLst>
            </p:cNvPr>
            <p:cNvGrpSpPr/>
            <p:nvPr/>
          </p:nvGrpSpPr>
          <p:grpSpPr>
            <a:xfrm>
              <a:off x="706082" y="5081137"/>
              <a:ext cx="612001" cy="612001"/>
              <a:chOff x="570821" y="2052084"/>
              <a:chExt cx="742950" cy="742950"/>
            </a:xfrm>
          </p:grpSpPr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1BB62D90-CF24-4E3C-8836-08196B2CA2F5}"/>
                  </a:ext>
                </a:extLst>
              </p:cNvPr>
              <p:cNvSpPr/>
              <p:nvPr/>
            </p:nvSpPr>
            <p:spPr>
              <a:xfrm>
                <a:off x="570821" y="2052084"/>
                <a:ext cx="742950" cy="742950"/>
              </a:xfrm>
              <a:prstGeom prst="ellipse">
                <a:avLst/>
              </a:prstGeom>
              <a:solidFill>
                <a:srgbClr val="3150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66" name="文本框 23">
                <a:extLst>
                  <a:ext uri="{FF2B5EF4-FFF2-40B4-BE49-F238E27FC236}">
                    <a16:creationId xmlns:a16="http://schemas.microsoft.com/office/drawing/2014/main" id="{D2BD0A5D-739F-4174-9EFF-136E062361A1}"/>
                  </a:ext>
                </a:extLst>
              </p:cNvPr>
              <p:cNvSpPr txBox="1"/>
              <p:nvPr/>
            </p:nvSpPr>
            <p:spPr>
              <a:xfrm>
                <a:off x="666063" y="2218892"/>
                <a:ext cx="552467" cy="40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latin typeface="思源黑体 Bold" panose="020B0800000000000000" charset="-122"/>
                    <a:ea typeface="思源黑体 Bold" panose="020B0800000000000000" charset="-122"/>
                    <a:cs typeface="思源黑体 Bold" panose="020B0800000000000000" charset="-122"/>
                  </a:rPr>
                  <a:t>08</a:t>
                </a:r>
              </a:p>
            </p:txBody>
          </p:sp>
        </p:grpSp>
      </p:grpSp>
      <p:pic>
        <p:nvPicPr>
          <p:cNvPr id="67" name="图片 66">
            <a:extLst>
              <a:ext uri="{FF2B5EF4-FFF2-40B4-BE49-F238E27FC236}">
                <a16:creationId xmlns:a16="http://schemas.microsoft.com/office/drawing/2014/main" id="{B9ECF2E2-6A56-45FB-A69F-BB73AB1FF4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" y="503876"/>
            <a:ext cx="5715001" cy="5715001"/>
          </a:xfrm>
          <a:prstGeom prst="rect">
            <a:avLst/>
          </a:prstGeom>
        </p:spPr>
      </p:pic>
      <p:grpSp>
        <p:nvGrpSpPr>
          <p:cNvPr id="68" name="组合 67">
            <a:extLst>
              <a:ext uri="{FF2B5EF4-FFF2-40B4-BE49-F238E27FC236}">
                <a16:creationId xmlns:a16="http://schemas.microsoft.com/office/drawing/2014/main" id="{5E610173-19E7-4670-96E5-60844742B9BF}"/>
              </a:ext>
            </a:extLst>
          </p:cNvPr>
          <p:cNvGrpSpPr/>
          <p:nvPr/>
        </p:nvGrpSpPr>
        <p:grpSpPr>
          <a:xfrm>
            <a:off x="5442845" y="3769856"/>
            <a:ext cx="4475303" cy="615605"/>
            <a:chOff x="715822" y="4185826"/>
            <a:chExt cx="4475303" cy="615605"/>
          </a:xfrm>
        </p:grpSpPr>
        <p:sp>
          <p:nvSpPr>
            <p:cNvPr id="69" name="文本框 83">
              <a:extLst>
                <a:ext uri="{FF2B5EF4-FFF2-40B4-BE49-F238E27FC236}">
                  <a16:creationId xmlns:a16="http://schemas.microsoft.com/office/drawing/2014/main" id="{3E541083-312C-41A8-B92A-F47FF3572B4E}"/>
                </a:ext>
              </a:extLst>
            </p:cNvPr>
            <p:cNvSpPr txBox="1"/>
            <p:nvPr/>
          </p:nvSpPr>
          <p:spPr>
            <a:xfrm>
              <a:off x="1484000" y="4185826"/>
              <a:ext cx="3707125" cy="510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思源黑体 Bold" panose="020B0800000000000000" charset="-122"/>
                </a:rPr>
                <a:t>依工作人员的指示行动 </a:t>
              </a:r>
            </a:p>
          </p:txBody>
        </p: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FFA1DF3E-F01B-42BD-A296-7AD8FD187E60}"/>
                </a:ext>
              </a:extLst>
            </p:cNvPr>
            <p:cNvGrpSpPr/>
            <p:nvPr/>
          </p:nvGrpSpPr>
          <p:grpSpPr>
            <a:xfrm>
              <a:off x="715822" y="4189430"/>
              <a:ext cx="612001" cy="612001"/>
              <a:chOff x="570821" y="2052084"/>
              <a:chExt cx="742950" cy="742950"/>
            </a:xfrm>
          </p:grpSpPr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BCC08F9F-E7F7-4EB6-BEA0-B2F26B005E49}"/>
                  </a:ext>
                </a:extLst>
              </p:cNvPr>
              <p:cNvSpPr/>
              <p:nvPr/>
            </p:nvSpPr>
            <p:spPr>
              <a:xfrm>
                <a:off x="570821" y="2052084"/>
                <a:ext cx="742950" cy="742950"/>
              </a:xfrm>
              <a:prstGeom prst="ellipse">
                <a:avLst/>
              </a:prstGeom>
              <a:solidFill>
                <a:srgbClr val="3D6F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72" name="文本框 23">
                <a:extLst>
                  <a:ext uri="{FF2B5EF4-FFF2-40B4-BE49-F238E27FC236}">
                    <a16:creationId xmlns:a16="http://schemas.microsoft.com/office/drawing/2014/main" id="{A7EF430B-FEA8-4B79-8179-0D8D022664B7}"/>
                  </a:ext>
                </a:extLst>
              </p:cNvPr>
              <p:cNvSpPr txBox="1"/>
              <p:nvPr/>
            </p:nvSpPr>
            <p:spPr>
              <a:xfrm>
                <a:off x="666063" y="2218892"/>
                <a:ext cx="552467" cy="40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latin typeface="思源黑体 Bold" panose="020B0800000000000000" charset="-122"/>
                    <a:ea typeface="思源黑体 Bold" panose="020B0800000000000000" charset="-122"/>
                    <a:cs typeface="思源黑体 Bold" panose="020B0800000000000000" charset="-122"/>
                  </a:rPr>
                  <a:t>05</a:t>
                </a:r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江城圆体 400W"/>
        <a:ea typeface=""/>
        <a:cs typeface=""/>
        <a:font script="Jpan" typeface="游ゴシック Light"/>
        <a:font script="Hang" typeface="맑은 고딕"/>
        <a:font script="Hans" typeface="江城圆体 400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江城圆体 400W"/>
        <a:ea typeface=""/>
        <a:cs typeface=""/>
        <a:font script="Jpan" typeface="游ゴシック"/>
        <a:font script="Hang" typeface="맑은 고딕"/>
        <a:font script="Hans" typeface="江城圆体 400W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江城圆体 400W"/>
        <a:ea typeface=""/>
        <a:cs typeface=""/>
        <a:font script="Jpan" typeface="游ゴシック Light"/>
        <a:font script="Hang" typeface="맑은 고딕"/>
        <a:font script="Hans" typeface="江城圆体 400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江城圆体 400W"/>
        <a:ea typeface=""/>
        <a:cs typeface=""/>
        <a:font script="Jpan" typeface="游ゴシック"/>
        <a:font script="Hang" typeface="맑은 고딕"/>
        <a:font script="Hans" typeface="江城圆体 400W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江城圆体 400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江城圆体 400W"/>
        <a:ea typeface=""/>
        <a:cs typeface=""/>
        <a:font script="Jpan" typeface="ＭＳ Ｐゴシック"/>
        <a:font script="Hang" typeface="맑은 고딕"/>
        <a:font script="Hans" typeface="江城圆体 400W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1322</Words>
  <Application>Microsoft Office PowerPoint</Application>
  <PresentationFormat>宽屏</PresentationFormat>
  <Paragraphs>119</Paragraphs>
  <Slides>16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江城圆体 400W</vt:lpstr>
      <vt:lpstr>Calibri</vt:lpstr>
      <vt:lpstr>Arial</vt:lpstr>
      <vt:lpstr>思源黑体 Bold</vt:lpstr>
      <vt:lpstr>隶书</vt:lpstr>
      <vt:lpstr>宋体</vt:lpstr>
      <vt:lpstr>华文仿宋</vt:lpstr>
      <vt:lpstr>微软雅黑</vt:lpstr>
      <vt:lpstr>华文黑体</vt:lpstr>
      <vt:lpstr>Calibri Light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pc12</dc:creator>
  <cp:lastModifiedBy>YZ</cp:lastModifiedBy>
  <cp:revision>228</cp:revision>
  <dcterms:created xsi:type="dcterms:W3CDTF">2020-12-23T03:42:00Z</dcterms:created>
  <dcterms:modified xsi:type="dcterms:W3CDTF">2022-05-09T01:52:34Z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E248A84B35FF4B7EBCEEA2546F090E9F</vt:lpwstr>
  </property>
  <property fmtid="{D5CDD505-2E9C-101B-9397-08002B2CF9AE}" pid="3" name="KSOProductBuildVer">
    <vt:lpwstr>2052-11.1.0.10365</vt:lpwstr>
  </property>
  <property fmtid="{D5CDD505-2E9C-101B-9397-08002B2CF9AE}" pid="4" name="KSOTemplateUUID">
    <vt:lpwstr>v1.0_mb_iQ34TWsDUBO5dPEmSoiwaA==</vt:lpwstr>
  </property>
</Properties>
</file>