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handoutMasterIdLst>
    <p:handoutMasterId r:id="rId22"/>
  </p:handoutMasterIdLst>
  <p:sldIdLst>
    <p:sldId id="257" r:id="rId3"/>
    <p:sldId id="296" r:id="rId4"/>
    <p:sldId id="258" r:id="rId5"/>
    <p:sldId id="274" r:id="rId6"/>
    <p:sldId id="260" r:id="rId7"/>
    <p:sldId id="261" r:id="rId8"/>
    <p:sldId id="275" r:id="rId9"/>
    <p:sldId id="277" r:id="rId10"/>
    <p:sldId id="278" r:id="rId11"/>
    <p:sldId id="262" r:id="rId12"/>
    <p:sldId id="263" r:id="rId13"/>
    <p:sldId id="264" r:id="rId14"/>
    <p:sldId id="279" r:id="rId15"/>
    <p:sldId id="265" r:id="rId16"/>
    <p:sldId id="266" r:id="rId17"/>
    <p:sldId id="280" r:id="rId18"/>
    <p:sldId id="268" r:id="rId19"/>
    <p:sldId id="295" r:id="rId20"/>
  </p:sldIdLst>
  <p:sldSz cx="12192000" cy="6858000"/>
  <p:notesSz cx="6858000" cy="9144000"/>
  <p:embeddedFontLst>
    <p:embeddedFont>
      <p:font typeface="汉仪文黑-55简" panose="02010600030101010101" charset="-122"/>
      <p:regular r:id="rId23"/>
    </p:embeddedFont>
    <p:embeddedFont>
      <p:font typeface="汉仪颜楷简" panose="02010600030101010101" charset="-122"/>
      <p:regular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79">
          <p15:clr>
            <a:srgbClr val="A4A3A4"/>
          </p15:clr>
        </p15:guide>
        <p15:guide id="4" orient="horz" pos="4041">
          <p15:clr>
            <a:srgbClr val="A4A3A4"/>
          </p15:clr>
        </p15:guide>
        <p15:guide id="5" pos="300">
          <p15:clr>
            <a:srgbClr val="A4A3A4"/>
          </p15:clr>
        </p15:guide>
        <p15:guide id="6" pos="73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6"/>
    <a:srgbClr val="C1ECFF"/>
    <a:srgbClr val="009EE8"/>
    <a:srgbClr val="0DB2FF"/>
    <a:srgbClr val="45C0FF"/>
    <a:srgbClr val="FB9215"/>
    <a:srgbClr val="45C2FF"/>
    <a:srgbClr val="FCB254"/>
    <a:srgbClr val="41DBEF"/>
    <a:srgbClr val="93DC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168" y="108"/>
      </p:cViewPr>
      <p:guideLst>
        <p:guide orient="horz" pos="2159"/>
        <p:guide pos="3840"/>
        <p:guide orient="horz" pos="279"/>
        <p:guide orient="horz" pos="4041"/>
        <p:guide pos="300"/>
        <p:guide pos="73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汉仪文黑-55简" panose="00020600040101010101" charset="-122"/>
              </a:rPr>
              <a:t>2022/5/9</a:t>
            </a:fld>
            <a:endParaRPr lang="zh-CN" altLang="en-US">
              <a:cs typeface="汉仪文黑-55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文黑-55简" panose="00020600040101010101" charset="-122"/>
              <a:ea typeface="汉仪文黑-55简" panose="00020600040101010101" charset="-122"/>
              <a:cs typeface="汉仪文黑-55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汉仪文黑-55简" panose="00020600040101010101" charset="-122"/>
              </a:rPr>
              <a:t>‹#›</a:t>
            </a:fld>
            <a:endParaRPr lang="zh-CN" altLang="en-US">
              <a:cs typeface="汉仪文黑-55简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文黑-55简" panose="00020600040101010101" charset="-122"/>
        <a:ea typeface="汉仪文黑-55简" panose="00020600040101010101" charset="-122"/>
        <a:cs typeface="汉仪文黑-55简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文黑-55简" panose="00020600040101010101" charset="-122"/>
        <a:ea typeface="汉仪文黑-55简" panose="00020600040101010101" charset="-122"/>
        <a:cs typeface="汉仪文黑-55简" panose="0002060004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文黑-55简" panose="00020600040101010101" charset="-122"/>
        <a:ea typeface="汉仪文黑-55简" panose="00020600040101010101" charset="-122"/>
        <a:cs typeface="汉仪文黑-55简" panose="0002060004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文黑-55简" panose="00020600040101010101" charset="-122"/>
        <a:ea typeface="汉仪文黑-55简" panose="00020600040101010101" charset="-122"/>
        <a:cs typeface="汉仪文黑-55简" panose="0002060004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文黑-55简" panose="00020600040101010101" charset="-122"/>
        <a:ea typeface="汉仪文黑-55简" panose="00020600040101010101" charset="-122"/>
        <a:cs typeface="汉仪文黑-55简" panose="0002060004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8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5.xml"/><Relationship Id="rId4" Type="http://schemas.openxmlformats.org/officeDocument/2006/relationships/tags" Target="../tags/tag10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-32702" y="-5715"/>
            <a:ext cx="12257405" cy="6869430"/>
            <a:chOff x="-103" y="-7"/>
            <a:chExt cx="19303" cy="10818"/>
          </a:xfrm>
        </p:grpSpPr>
        <p:grpSp>
          <p:nvGrpSpPr>
            <p:cNvPr id="5" name="组合 4"/>
            <p:cNvGrpSpPr/>
            <p:nvPr/>
          </p:nvGrpSpPr>
          <p:grpSpPr>
            <a:xfrm>
              <a:off x="-103" y="-7"/>
              <a:ext cx="19303" cy="10818"/>
              <a:chOff x="-103" y="8"/>
              <a:chExt cx="19303" cy="10792"/>
            </a:xfrm>
          </p:grpSpPr>
          <p:pic>
            <p:nvPicPr>
              <p:cNvPr id="6" name="图片 5" descr="4094501"/>
              <p:cNvPicPr>
                <a:picLocks noChangeAspect="1"/>
              </p:cNvPicPr>
              <p:nvPr/>
            </p:nvPicPr>
            <p:blipFill>
              <a:blip r:embed="rId2"/>
              <a:srcRect l="49685" t="15602"/>
              <a:stretch>
                <a:fillRect/>
              </a:stretch>
            </p:blipFill>
            <p:spPr>
              <a:xfrm flipH="1">
                <a:off x="-103" y="8"/>
                <a:ext cx="9661" cy="10792"/>
              </a:xfrm>
              <a:prstGeom prst="rect">
                <a:avLst/>
              </a:prstGeom>
            </p:spPr>
          </p:pic>
          <p:pic>
            <p:nvPicPr>
              <p:cNvPr id="7" name="图片 6" descr="4094501"/>
              <p:cNvPicPr>
                <a:picLocks noChangeAspect="1"/>
              </p:cNvPicPr>
              <p:nvPr/>
            </p:nvPicPr>
            <p:blipFill>
              <a:blip r:embed="rId2"/>
              <a:srcRect l="49685" t="15602"/>
              <a:stretch>
                <a:fillRect/>
              </a:stretch>
            </p:blipFill>
            <p:spPr>
              <a:xfrm>
                <a:off x="9540" y="8"/>
                <a:ext cx="9661" cy="10792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/>
          </p:nvSpPr>
          <p:spPr>
            <a:xfrm>
              <a:off x="-103" y="-1"/>
              <a:ext cx="19303" cy="10801"/>
            </a:xfrm>
            <a:prstGeom prst="rect">
              <a:avLst/>
            </a:prstGeom>
            <a:gradFill>
              <a:gsLst>
                <a:gs pos="0">
                  <a:srgbClr val="43BFFF"/>
                </a:gs>
                <a:gs pos="57000">
                  <a:srgbClr val="43B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文黑-55简" panose="00020600040101010101" charset="-122"/>
              </a:endParaRPr>
            </a:p>
          </p:txBody>
        </p:sp>
        <p:pic>
          <p:nvPicPr>
            <p:cNvPr id="9" name="图片 8" descr="游泳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8" y="5975"/>
              <a:ext cx="5161" cy="2342"/>
            </a:xfrm>
            <a:prstGeom prst="rect">
              <a:avLst/>
            </a:prstGeom>
          </p:spPr>
        </p:pic>
        <p:pic>
          <p:nvPicPr>
            <p:cNvPr id="10" name="图片 9" descr="沙滩配套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7" y="9380"/>
              <a:ext cx="2146" cy="1360"/>
            </a:xfrm>
            <a:prstGeom prst="rect">
              <a:avLst/>
            </a:prstGeom>
          </p:spPr>
        </p:pic>
        <p:pic>
          <p:nvPicPr>
            <p:cNvPr id="15" name="图片 14" descr="333438303936353b333633323238333bd4c6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04" y="698"/>
              <a:ext cx="646" cy="355"/>
            </a:xfrm>
            <a:prstGeom prst="rect">
              <a:avLst/>
            </a:prstGeom>
          </p:spPr>
        </p:pic>
        <p:pic>
          <p:nvPicPr>
            <p:cNvPr id="11" name="图片 10" descr="333438303936353b333633323238333bd4c6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7339" y="1553"/>
              <a:ext cx="931" cy="510"/>
            </a:xfrm>
            <a:prstGeom prst="rect">
              <a:avLst/>
            </a:prstGeom>
          </p:spPr>
        </p:pic>
      </p:grpSp>
      <p:pic>
        <p:nvPicPr>
          <p:cNvPr id="2" name="图片 1" descr="333438303936353b333633323238333bd4c6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0895" y="44450"/>
            <a:ext cx="636270" cy="297815"/>
          </a:xfrm>
          <a:prstGeom prst="rect">
            <a:avLst/>
          </a:prstGeom>
        </p:spPr>
      </p:pic>
      <p:pic>
        <p:nvPicPr>
          <p:cNvPr id="3" name="图片 2" descr="32313534383839353b32313534383930353bc4f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07895" y="915670"/>
            <a:ext cx="471170" cy="471170"/>
          </a:xfrm>
          <a:prstGeom prst="rect">
            <a:avLst/>
          </a:prstGeom>
        </p:spPr>
      </p:pic>
      <p:pic>
        <p:nvPicPr>
          <p:cNvPr id="12" name="图片 11" descr="32313534383839353b32313534383930353bc4f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25075" y="443230"/>
            <a:ext cx="317500" cy="317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-32702" y="-5715"/>
            <a:ext cx="12257405" cy="6869430"/>
            <a:chOff x="-103" y="-7"/>
            <a:chExt cx="19303" cy="10818"/>
          </a:xfrm>
        </p:grpSpPr>
        <p:grpSp>
          <p:nvGrpSpPr>
            <p:cNvPr id="5" name="组合 4"/>
            <p:cNvGrpSpPr/>
            <p:nvPr/>
          </p:nvGrpSpPr>
          <p:grpSpPr>
            <a:xfrm>
              <a:off x="-103" y="-7"/>
              <a:ext cx="19303" cy="10818"/>
              <a:chOff x="-103" y="8"/>
              <a:chExt cx="19303" cy="10792"/>
            </a:xfrm>
          </p:grpSpPr>
          <p:pic>
            <p:nvPicPr>
              <p:cNvPr id="6" name="图片 5" descr="4094501"/>
              <p:cNvPicPr>
                <a:picLocks noChangeAspect="1"/>
              </p:cNvPicPr>
              <p:nvPr/>
            </p:nvPicPr>
            <p:blipFill>
              <a:blip r:embed="rId2"/>
              <a:srcRect l="49685" t="15602"/>
              <a:stretch>
                <a:fillRect/>
              </a:stretch>
            </p:blipFill>
            <p:spPr>
              <a:xfrm flipH="1">
                <a:off x="-103" y="8"/>
                <a:ext cx="9661" cy="10792"/>
              </a:xfrm>
              <a:prstGeom prst="rect">
                <a:avLst/>
              </a:prstGeom>
            </p:spPr>
          </p:pic>
          <p:pic>
            <p:nvPicPr>
              <p:cNvPr id="7" name="图片 6" descr="4094501"/>
              <p:cNvPicPr>
                <a:picLocks noChangeAspect="1"/>
              </p:cNvPicPr>
              <p:nvPr/>
            </p:nvPicPr>
            <p:blipFill>
              <a:blip r:embed="rId2"/>
              <a:srcRect l="49685" t="15602"/>
              <a:stretch>
                <a:fillRect/>
              </a:stretch>
            </p:blipFill>
            <p:spPr>
              <a:xfrm>
                <a:off x="9540" y="8"/>
                <a:ext cx="9661" cy="10792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/>
          </p:nvSpPr>
          <p:spPr>
            <a:xfrm>
              <a:off x="-103" y="-1"/>
              <a:ext cx="19303" cy="10801"/>
            </a:xfrm>
            <a:prstGeom prst="rect">
              <a:avLst/>
            </a:prstGeom>
            <a:gradFill>
              <a:gsLst>
                <a:gs pos="0">
                  <a:srgbClr val="43BFFF"/>
                </a:gs>
                <a:gs pos="57000">
                  <a:srgbClr val="43B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文黑-55简" panose="00020600040101010101" charset="-122"/>
              </a:endParaRPr>
            </a:p>
          </p:txBody>
        </p:sp>
        <p:pic>
          <p:nvPicPr>
            <p:cNvPr id="9" name="图片 8" descr="游泳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8" y="5975"/>
              <a:ext cx="5161" cy="2342"/>
            </a:xfrm>
            <a:prstGeom prst="rect">
              <a:avLst/>
            </a:prstGeom>
          </p:spPr>
        </p:pic>
        <p:pic>
          <p:nvPicPr>
            <p:cNvPr id="10" name="图片 9" descr="沙滩配套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7" y="9380"/>
              <a:ext cx="2146" cy="1360"/>
            </a:xfrm>
            <a:prstGeom prst="rect">
              <a:avLst/>
            </a:prstGeom>
          </p:spPr>
        </p:pic>
        <p:pic>
          <p:nvPicPr>
            <p:cNvPr id="15" name="图片 14" descr="333438303936353b333633323238333bd4c6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04" y="698"/>
              <a:ext cx="646" cy="355"/>
            </a:xfrm>
            <a:prstGeom prst="rect">
              <a:avLst/>
            </a:prstGeom>
          </p:spPr>
        </p:pic>
        <p:pic>
          <p:nvPicPr>
            <p:cNvPr id="11" name="图片 10" descr="333438303936353b333633323238333bd4c6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7339" y="1553"/>
              <a:ext cx="931" cy="510"/>
            </a:xfrm>
            <a:prstGeom prst="rect">
              <a:avLst/>
            </a:prstGeom>
          </p:spPr>
        </p:pic>
      </p:grpSp>
      <p:pic>
        <p:nvPicPr>
          <p:cNvPr id="2" name="图片 1" descr="333438303936353b333633323238333bd4c6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0895" y="44450"/>
            <a:ext cx="636270" cy="297815"/>
          </a:xfrm>
          <a:prstGeom prst="rect">
            <a:avLst/>
          </a:prstGeom>
        </p:spPr>
      </p:pic>
      <p:pic>
        <p:nvPicPr>
          <p:cNvPr id="3" name="图片 2" descr="32313534383839353b32313534383930353bc4f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07895" y="915670"/>
            <a:ext cx="471170" cy="471170"/>
          </a:xfrm>
          <a:prstGeom prst="rect">
            <a:avLst/>
          </a:prstGeom>
        </p:spPr>
      </p:pic>
      <p:pic>
        <p:nvPicPr>
          <p:cNvPr id="12" name="图片 11" descr="32313534383839353b32313534383930353bc4f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25075" y="443230"/>
            <a:ext cx="317500" cy="317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-32702" y="-5715"/>
            <a:ext cx="12257405" cy="6869430"/>
            <a:chOff x="-103" y="-7"/>
            <a:chExt cx="19303" cy="10818"/>
          </a:xfrm>
        </p:grpSpPr>
        <p:grpSp>
          <p:nvGrpSpPr>
            <p:cNvPr id="14" name="组合 13"/>
            <p:cNvGrpSpPr/>
            <p:nvPr/>
          </p:nvGrpSpPr>
          <p:grpSpPr>
            <a:xfrm>
              <a:off x="-103" y="-7"/>
              <a:ext cx="19303" cy="10818"/>
              <a:chOff x="-103" y="8"/>
              <a:chExt cx="19303" cy="10792"/>
            </a:xfrm>
          </p:grpSpPr>
          <p:pic>
            <p:nvPicPr>
              <p:cNvPr id="18" name="图片 17" descr="4094501"/>
              <p:cNvPicPr>
                <a:picLocks noChangeAspect="1"/>
              </p:cNvPicPr>
              <p:nvPr/>
            </p:nvPicPr>
            <p:blipFill>
              <a:blip r:embed="rId2"/>
              <a:srcRect l="49685" t="15602"/>
              <a:stretch>
                <a:fillRect/>
              </a:stretch>
            </p:blipFill>
            <p:spPr>
              <a:xfrm flipH="1">
                <a:off x="-103" y="8"/>
                <a:ext cx="9661" cy="10792"/>
              </a:xfrm>
              <a:prstGeom prst="rect">
                <a:avLst/>
              </a:prstGeom>
            </p:spPr>
          </p:pic>
          <p:pic>
            <p:nvPicPr>
              <p:cNvPr id="19" name="图片 18" descr="4094501"/>
              <p:cNvPicPr>
                <a:picLocks noChangeAspect="1"/>
              </p:cNvPicPr>
              <p:nvPr/>
            </p:nvPicPr>
            <p:blipFill>
              <a:blip r:embed="rId2"/>
              <a:srcRect l="49685" t="15602"/>
              <a:stretch>
                <a:fillRect/>
              </a:stretch>
            </p:blipFill>
            <p:spPr>
              <a:xfrm>
                <a:off x="9540" y="8"/>
                <a:ext cx="9661" cy="10792"/>
              </a:xfrm>
              <a:prstGeom prst="rect">
                <a:avLst/>
              </a:prstGeom>
            </p:spPr>
          </p:pic>
        </p:grpSp>
        <p:sp>
          <p:nvSpPr>
            <p:cNvPr id="20" name="矩形 19"/>
            <p:cNvSpPr/>
            <p:nvPr/>
          </p:nvSpPr>
          <p:spPr>
            <a:xfrm>
              <a:off x="-103" y="-1"/>
              <a:ext cx="19303" cy="10801"/>
            </a:xfrm>
            <a:prstGeom prst="rect">
              <a:avLst/>
            </a:prstGeom>
            <a:gradFill>
              <a:gsLst>
                <a:gs pos="0">
                  <a:srgbClr val="43BFFF"/>
                </a:gs>
                <a:gs pos="57000">
                  <a:srgbClr val="43B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文黑-55简" panose="00020600040101010101" charset="-122"/>
              </a:endParaRPr>
            </a:p>
          </p:txBody>
        </p:sp>
        <p:pic>
          <p:nvPicPr>
            <p:cNvPr id="21" name="图片 20" descr="游泳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2" y="5975"/>
              <a:ext cx="5161" cy="2342"/>
            </a:xfrm>
            <a:prstGeom prst="rect">
              <a:avLst/>
            </a:prstGeom>
          </p:spPr>
        </p:pic>
        <p:pic>
          <p:nvPicPr>
            <p:cNvPr id="22" name="图片 21" descr="沙滩配套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7" y="9380"/>
              <a:ext cx="2146" cy="1360"/>
            </a:xfrm>
            <a:prstGeom prst="rect">
              <a:avLst/>
            </a:prstGeom>
          </p:spPr>
        </p:pic>
        <p:pic>
          <p:nvPicPr>
            <p:cNvPr id="23" name="图片 22" descr="333438303936353b333633323238333bd4c6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04" y="698"/>
              <a:ext cx="646" cy="355"/>
            </a:xfrm>
            <a:prstGeom prst="rect">
              <a:avLst/>
            </a:prstGeom>
          </p:spPr>
        </p:pic>
        <p:pic>
          <p:nvPicPr>
            <p:cNvPr id="24" name="图片 23" descr="333438303936353b333633323238333bd4c6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7339" y="1553"/>
              <a:ext cx="931" cy="510"/>
            </a:xfrm>
            <a:prstGeom prst="rect">
              <a:avLst/>
            </a:prstGeom>
          </p:spPr>
        </p:pic>
      </p:grpSp>
      <p:sp>
        <p:nvSpPr>
          <p:cNvPr id="25" name="圆角矩形 24"/>
          <p:cNvSpPr/>
          <p:nvPr userDrawn="1"/>
        </p:nvSpPr>
        <p:spPr>
          <a:xfrm>
            <a:off x="110490" y="127953"/>
            <a:ext cx="11971020" cy="6602095"/>
          </a:xfrm>
          <a:prstGeom prst="roundRect">
            <a:avLst>
              <a:gd name="adj" fmla="val 8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文黑-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2022/5/9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-32702" y="-5715"/>
            <a:ext cx="12257405" cy="6869430"/>
            <a:chOff x="-103" y="-7"/>
            <a:chExt cx="19303" cy="10818"/>
          </a:xfrm>
        </p:grpSpPr>
        <p:grpSp>
          <p:nvGrpSpPr>
            <p:cNvPr id="14" name="组合 13"/>
            <p:cNvGrpSpPr/>
            <p:nvPr/>
          </p:nvGrpSpPr>
          <p:grpSpPr>
            <a:xfrm>
              <a:off x="-103" y="-7"/>
              <a:ext cx="19303" cy="10818"/>
              <a:chOff x="-103" y="8"/>
              <a:chExt cx="19303" cy="10792"/>
            </a:xfrm>
          </p:grpSpPr>
          <p:pic>
            <p:nvPicPr>
              <p:cNvPr id="18" name="图片 17" descr="4094501"/>
              <p:cNvPicPr>
                <a:picLocks noChangeAspect="1"/>
              </p:cNvPicPr>
              <p:nvPr/>
            </p:nvPicPr>
            <p:blipFill>
              <a:blip r:embed="rId2"/>
              <a:srcRect l="49685" t="15602"/>
              <a:stretch>
                <a:fillRect/>
              </a:stretch>
            </p:blipFill>
            <p:spPr>
              <a:xfrm flipH="1">
                <a:off x="-103" y="8"/>
                <a:ext cx="9661" cy="10792"/>
              </a:xfrm>
              <a:prstGeom prst="rect">
                <a:avLst/>
              </a:prstGeom>
            </p:spPr>
          </p:pic>
          <p:pic>
            <p:nvPicPr>
              <p:cNvPr id="19" name="图片 18" descr="4094501"/>
              <p:cNvPicPr>
                <a:picLocks noChangeAspect="1"/>
              </p:cNvPicPr>
              <p:nvPr/>
            </p:nvPicPr>
            <p:blipFill>
              <a:blip r:embed="rId2"/>
              <a:srcRect l="49685" t="15602"/>
              <a:stretch>
                <a:fillRect/>
              </a:stretch>
            </p:blipFill>
            <p:spPr>
              <a:xfrm>
                <a:off x="9540" y="8"/>
                <a:ext cx="9661" cy="10792"/>
              </a:xfrm>
              <a:prstGeom prst="rect">
                <a:avLst/>
              </a:prstGeom>
            </p:spPr>
          </p:pic>
        </p:grpSp>
        <p:sp>
          <p:nvSpPr>
            <p:cNvPr id="20" name="矩形 19"/>
            <p:cNvSpPr/>
            <p:nvPr/>
          </p:nvSpPr>
          <p:spPr>
            <a:xfrm>
              <a:off x="-103" y="-1"/>
              <a:ext cx="19303" cy="10801"/>
            </a:xfrm>
            <a:prstGeom prst="rect">
              <a:avLst/>
            </a:prstGeom>
            <a:gradFill>
              <a:gsLst>
                <a:gs pos="0">
                  <a:srgbClr val="43BFFF"/>
                </a:gs>
                <a:gs pos="57000">
                  <a:srgbClr val="43B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文黑-55简" panose="00020600040101010101" charset="-122"/>
              </a:endParaRPr>
            </a:p>
          </p:txBody>
        </p:sp>
        <p:pic>
          <p:nvPicPr>
            <p:cNvPr id="21" name="图片 20" descr="游泳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2" y="5975"/>
              <a:ext cx="5161" cy="2342"/>
            </a:xfrm>
            <a:prstGeom prst="rect">
              <a:avLst/>
            </a:prstGeom>
          </p:spPr>
        </p:pic>
        <p:pic>
          <p:nvPicPr>
            <p:cNvPr id="22" name="图片 21" descr="沙滩配套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7" y="9380"/>
              <a:ext cx="2146" cy="1360"/>
            </a:xfrm>
            <a:prstGeom prst="rect">
              <a:avLst/>
            </a:prstGeom>
          </p:spPr>
        </p:pic>
        <p:pic>
          <p:nvPicPr>
            <p:cNvPr id="23" name="图片 22" descr="333438303936353b333633323238333bd4c6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04" y="698"/>
              <a:ext cx="646" cy="355"/>
            </a:xfrm>
            <a:prstGeom prst="rect">
              <a:avLst/>
            </a:prstGeom>
          </p:spPr>
        </p:pic>
        <p:pic>
          <p:nvPicPr>
            <p:cNvPr id="24" name="图片 23" descr="333438303936353b333633323238333bd4c6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7339" y="1553"/>
              <a:ext cx="931" cy="510"/>
            </a:xfrm>
            <a:prstGeom prst="rect">
              <a:avLst/>
            </a:prstGeom>
          </p:spPr>
        </p:pic>
      </p:grpSp>
      <p:sp>
        <p:nvSpPr>
          <p:cNvPr id="25" name="圆角矩形 24"/>
          <p:cNvSpPr/>
          <p:nvPr userDrawn="1"/>
        </p:nvSpPr>
        <p:spPr>
          <a:xfrm>
            <a:off x="110490" y="127953"/>
            <a:ext cx="11971020" cy="6602095"/>
          </a:xfrm>
          <a:prstGeom prst="roundRect">
            <a:avLst>
              <a:gd name="adj" fmla="val 8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文黑-55简" panose="00020600040101010101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2022/5/9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5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5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汉仪文黑-55简" panose="00020600040101010101" charset="-122"/>
          <a:ea typeface="汉仪文黑-55简" panose="00020600040101010101" charset="-122"/>
          <a:cs typeface="汉仪文黑-55简" panose="00020600040101010101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55简" panose="00020600040101010101" charset="-122"/>
          <a:ea typeface="汉仪文黑-55简" panose="00020600040101010101" charset="-122"/>
          <a:cs typeface="汉仪文黑-55简" panose="00020600040101010101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55简" panose="00020600040101010101" charset="-122"/>
          <a:ea typeface="汉仪文黑-55简" panose="00020600040101010101" charset="-122"/>
          <a:cs typeface="汉仪文黑-55简" panose="00020600040101010101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55简" panose="00020600040101010101" charset="-122"/>
          <a:ea typeface="汉仪文黑-55简" panose="00020600040101010101" charset="-122"/>
          <a:cs typeface="汉仪文黑-55简" panose="00020600040101010101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55简" panose="00020600040101010101" charset="-122"/>
          <a:ea typeface="汉仪文黑-55简" panose="00020600040101010101" charset="-122"/>
          <a:cs typeface="汉仪文黑-55简" panose="00020600040101010101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55简" panose="00020600040101010101" charset="-122"/>
          <a:ea typeface="汉仪文黑-55简" panose="00020600040101010101" charset="-122"/>
          <a:cs typeface="汉仪文黑-55简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汉仪文黑-55简" panose="00020600040101010101" charset="-122"/>
          <a:ea typeface="汉仪文黑-55简" panose="00020600040101010101" charset="-122"/>
          <a:cs typeface="汉仪文黑-55简" panose="00020600040101010101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55简" panose="00020600040101010101" charset="-122"/>
          <a:ea typeface="汉仪文黑-55简" panose="00020600040101010101" charset="-122"/>
          <a:cs typeface="汉仪文黑-55简" panose="00020600040101010101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55简" panose="00020600040101010101" charset="-122"/>
          <a:ea typeface="汉仪文黑-55简" panose="00020600040101010101" charset="-122"/>
          <a:cs typeface="汉仪文黑-55简" panose="00020600040101010101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55简" panose="00020600040101010101" charset="-122"/>
          <a:ea typeface="汉仪文黑-55简" panose="00020600040101010101" charset="-122"/>
          <a:cs typeface="汉仪文黑-55简" panose="00020600040101010101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55简" panose="00020600040101010101" charset="-122"/>
          <a:ea typeface="汉仪文黑-55简" panose="00020600040101010101" charset="-122"/>
          <a:cs typeface="汉仪文黑-55简" panose="00020600040101010101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文黑-55简" panose="00020600040101010101" charset="-122"/>
          <a:ea typeface="汉仪文黑-55简" panose="00020600040101010101" charset="-122"/>
          <a:cs typeface="汉仪文黑-55简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.svg"/><Relationship Id="rId1" Type="http://schemas.openxmlformats.org/officeDocument/2006/relationships/tags" Target="../tags/tag109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Relationship Id="rId6" Type="http://schemas.openxmlformats.org/officeDocument/2006/relationships/image" Target="../media/image25.jpe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133283" y="1663065"/>
            <a:ext cx="7925435" cy="139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500">
                <a:solidFill>
                  <a:srgbClr val="006696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防溺水安全教育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617245" y="662940"/>
            <a:ext cx="4829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rgbClr val="006696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rPr>
              <a:t>珍爱生命预防溺水学生安全教育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0667A28-C756-4408-BCFC-C955E995BA86}"/>
              </a:ext>
            </a:extLst>
          </p:cNvPr>
          <p:cNvSpPr txBox="1"/>
          <p:nvPr/>
        </p:nvSpPr>
        <p:spPr>
          <a:xfrm>
            <a:off x="4010276" y="3244850"/>
            <a:ext cx="4829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6696"/>
                </a:solidFill>
                <a:latin typeface="汉仪文黑-55简" panose="00020600040101010101" charset="-122"/>
                <a:ea typeface="汉仪文黑-55简" panose="00020600040101010101" charset="-122"/>
              </a:rPr>
              <a:t>水产学院</a:t>
            </a:r>
            <a:r>
              <a:rPr lang="en-US" altLang="zh-CN" dirty="0">
                <a:solidFill>
                  <a:srgbClr val="006696"/>
                </a:solidFill>
                <a:latin typeface="汉仪文黑-55简" panose="00020600040101010101" charset="-122"/>
                <a:ea typeface="汉仪文黑-55简" panose="00020600040101010101" charset="-122"/>
              </a:rPr>
              <a:t>XXX</a:t>
            </a:r>
            <a:r>
              <a:rPr lang="zh-CN" altLang="en-US" dirty="0">
                <a:solidFill>
                  <a:srgbClr val="006696"/>
                </a:solidFill>
                <a:latin typeface="汉仪文黑-55简" panose="00020600040101010101" charset="-122"/>
                <a:ea typeface="汉仪文黑-55简" panose="00020600040101010101" charset="-122"/>
              </a:rPr>
              <a:t>级</a:t>
            </a:r>
            <a:r>
              <a:rPr lang="en-US" altLang="zh-CN" dirty="0">
                <a:solidFill>
                  <a:srgbClr val="006696"/>
                </a:solidFill>
                <a:latin typeface="汉仪文黑-55简" panose="00020600040101010101" charset="-122"/>
                <a:ea typeface="汉仪文黑-55简" panose="00020600040101010101" charset="-122"/>
              </a:rPr>
              <a:t>XXX</a:t>
            </a:r>
            <a:r>
              <a:rPr lang="zh-CN" altLang="en-US" dirty="0">
                <a:solidFill>
                  <a:srgbClr val="006696"/>
                </a:solidFill>
                <a:latin typeface="汉仪文黑-55简" panose="00020600040101010101" charset="-122"/>
                <a:ea typeface="汉仪文黑-55简" panose="00020600040101010101" charset="-122"/>
              </a:rPr>
              <a:t>班 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57345" y="376555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solidFill>
                  <a:srgbClr val="006696"/>
                </a:solidFill>
                <a:latin typeface="汉仪颜楷简" panose="00020600040101010101" charset="-122"/>
                <a:ea typeface="汉仪颜楷简" panose="00020600040101010101" charset="-122"/>
                <a:cs typeface="汉仪文黑-55简" panose="00020600040101010101" charset="-122"/>
              </a:rPr>
              <a:t>游泳的注意事项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096000" y="2166620"/>
            <a:ext cx="5668645" cy="3636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cs typeface="汉仪文黑-55简" panose="00020600040101010101" charset="-122"/>
              </a:rPr>
              <a:t>在人们惯性思维里，都觉得在河里或水库里游泳比较危险。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cs typeface="汉仪文黑-55简" panose="0002060004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cs typeface="汉仪文黑-55简" panose="00020600040101010101" charset="-122"/>
              </a:rPr>
              <a:t>其实从最近几年的经验看，游泳池里出意外的案例也特别多，而且有增多的趋势。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cs typeface="汉仪文黑-55简" panose="0002060004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cs typeface="汉仪文黑-55简" panose="00020600040101010101" charset="-122"/>
              </a:rPr>
              <a:t>因此，游泳时也要注意预防溺水。</a:t>
            </a:r>
          </a:p>
        </p:txBody>
      </p:sp>
      <p:pic>
        <p:nvPicPr>
          <p:cNvPr id="4" name="图片 3" descr="happy-kids-swimming-pool_74855-6506.webp"/>
          <p:cNvPicPr>
            <a:picLocks noChangeAspect="1"/>
          </p:cNvPicPr>
          <p:nvPr/>
        </p:nvPicPr>
        <p:blipFill>
          <a:blip r:embed="rId3"/>
          <a:srcRect l="5866" t="5000" r="5146" b="4028"/>
          <a:stretch>
            <a:fillRect/>
          </a:stretch>
        </p:blipFill>
        <p:spPr>
          <a:xfrm>
            <a:off x="476250" y="1995170"/>
            <a:ext cx="5153660" cy="39046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545" y="2147570"/>
            <a:ext cx="519620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cs typeface="汉仪文黑-55简" panose="00020600040101010101" charset="-122"/>
              </a:rPr>
              <a:t>一、不私自下水游泳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cs typeface="汉仪文黑-55简" panose="00020600040101010101" charset="-122"/>
              </a:rPr>
              <a:t>二、不擅自与他人结伴下水游泳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cs typeface="汉仪文黑-55简" panose="00020600040101010101" charset="-122"/>
              </a:rPr>
              <a:t>三、不到无安全设施和救援人员的水域游泳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cs typeface="汉仪文黑-55简" panose="00020600040101010101" charset="-122"/>
              </a:rPr>
              <a:t>四、不到不熟悉水情的水域游泳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cs typeface="汉仪文黑-55简" panose="00020600040101010101" charset="-122"/>
              </a:rPr>
              <a:t>五、不到河边嬉戏玩耍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cs typeface="汉仪文黑-55简" panose="00020600040101010101" charset="-122"/>
              </a:rPr>
              <a:t>六、不盲目、擅自下水施救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157345" y="376555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solidFill>
                  <a:srgbClr val="006696"/>
                </a:solidFill>
                <a:latin typeface="汉仪颜楷简" panose="00020600040101010101" charset="-122"/>
                <a:ea typeface="汉仪颜楷简" panose="00020600040101010101" charset="-122"/>
                <a:cs typeface="汉仪文黑-55简" panose="00020600040101010101" charset="-122"/>
              </a:rPr>
              <a:t>游泳的注意事项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5267325" y="2147570"/>
            <a:ext cx="828675" cy="3390900"/>
          </a:xfrm>
          <a:prstGeom prst="roundRect">
            <a:avLst>
              <a:gd name="adj" fmla="val 9743"/>
            </a:avLst>
          </a:prstGeom>
          <a:solidFill>
            <a:srgbClr val="FB9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文黑-55简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18455" y="2423795"/>
            <a:ext cx="551815" cy="28384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400">
                <a:cs typeface="汉仪文黑-55简" panose="00020600040101010101" charset="-122"/>
              </a:rPr>
              <a:t>下水前，记住这六点：</a:t>
            </a:r>
          </a:p>
        </p:txBody>
      </p:sp>
      <p:pic>
        <p:nvPicPr>
          <p:cNvPr id="7" name="图片 6" descr="cute-little-kid-girl-swim-water-summer-holiday_97632-4723.webp"/>
          <p:cNvPicPr>
            <a:picLocks noChangeAspect="1"/>
          </p:cNvPicPr>
          <p:nvPr/>
        </p:nvPicPr>
        <p:blipFill>
          <a:blip r:embed="rId3"/>
          <a:srcRect l="9340" t="7348" r="8113" b="14058"/>
          <a:stretch>
            <a:fillRect/>
          </a:stretch>
        </p:blipFill>
        <p:spPr>
          <a:xfrm>
            <a:off x="514350" y="2442845"/>
            <a:ext cx="4542790" cy="25546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57345" y="376555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solidFill>
                  <a:srgbClr val="006696"/>
                </a:solidFill>
                <a:latin typeface="汉仪颜楷简" panose="00020600040101010101" charset="-122"/>
                <a:ea typeface="汉仪颜楷简" panose="00020600040101010101" charset="-122"/>
                <a:cs typeface="汉仪文黑-55简" panose="00020600040101010101" charset="-122"/>
              </a:rPr>
              <a:t>游泳的注意事项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90575" y="2261870"/>
            <a:ext cx="6855460" cy="933450"/>
            <a:chOff x="750" y="3457"/>
            <a:chExt cx="8292" cy="1470"/>
          </a:xfrm>
        </p:grpSpPr>
        <p:sp>
          <p:nvSpPr>
            <p:cNvPr id="4" name="矩形 3"/>
            <p:cNvSpPr/>
            <p:nvPr/>
          </p:nvSpPr>
          <p:spPr>
            <a:xfrm>
              <a:off x="750" y="3457"/>
              <a:ext cx="8292" cy="14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DB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文黑-55简" panose="00020600040101010101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50" y="3457"/>
              <a:ext cx="1361" cy="1469"/>
            </a:xfrm>
            <a:prstGeom prst="rect">
              <a:avLst/>
            </a:prstGeom>
            <a:solidFill>
              <a:srgbClr val="C1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文黑-55简" panose="00020600040101010101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90575" y="3548380"/>
            <a:ext cx="6855460" cy="933450"/>
            <a:chOff x="750" y="3457"/>
            <a:chExt cx="8292" cy="1470"/>
          </a:xfrm>
        </p:grpSpPr>
        <p:sp>
          <p:nvSpPr>
            <p:cNvPr id="8" name="矩形 7"/>
            <p:cNvSpPr/>
            <p:nvPr/>
          </p:nvSpPr>
          <p:spPr>
            <a:xfrm>
              <a:off x="750" y="3457"/>
              <a:ext cx="8292" cy="14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DB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文黑-55简" panose="00020600040101010101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0" y="3457"/>
              <a:ext cx="1361" cy="1469"/>
            </a:xfrm>
            <a:prstGeom prst="rect">
              <a:avLst/>
            </a:prstGeom>
            <a:solidFill>
              <a:srgbClr val="C1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文黑-55简" panose="00020600040101010101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90575" y="4834890"/>
            <a:ext cx="6855460" cy="933450"/>
            <a:chOff x="750" y="3457"/>
            <a:chExt cx="8292" cy="1470"/>
          </a:xfrm>
        </p:grpSpPr>
        <p:sp>
          <p:nvSpPr>
            <p:cNvPr id="11" name="矩形 10"/>
            <p:cNvSpPr/>
            <p:nvPr/>
          </p:nvSpPr>
          <p:spPr>
            <a:xfrm>
              <a:off x="750" y="3457"/>
              <a:ext cx="8292" cy="147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DB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文黑-55简" panose="00020600040101010101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50" y="3457"/>
              <a:ext cx="1361" cy="1469"/>
            </a:xfrm>
            <a:prstGeom prst="rect">
              <a:avLst/>
            </a:prstGeom>
            <a:solidFill>
              <a:srgbClr val="C1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文黑-55简" panose="0002060004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074545" y="2377440"/>
            <a:ext cx="5282565" cy="43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cs typeface="汉仪文黑-55简" panose="00020600040101010101" charset="-122"/>
              </a:rPr>
              <a:t>选择正规、安全的游泳场所。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055370" y="2490470"/>
            <a:ext cx="5137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006696"/>
                </a:solidFill>
                <a:cs typeface="汉仪文黑-55简" panose="00020600040101010101" charset="-122"/>
              </a:rPr>
              <a:t>一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055370" y="3814445"/>
            <a:ext cx="5137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006696"/>
                </a:solidFill>
                <a:cs typeface="汉仪文黑-55简" panose="00020600040101010101" charset="-122"/>
              </a:rPr>
              <a:t>二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55370" y="5119370"/>
            <a:ext cx="5137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006696"/>
                </a:solidFill>
                <a:cs typeface="汉仪文黑-55简" panose="00020600040101010101" charset="-122"/>
              </a:rPr>
              <a:t>三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074545" y="3698240"/>
            <a:ext cx="52825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cs typeface="汉仪文黑-55简" panose="00020600040101010101" charset="-122"/>
              </a:rPr>
              <a:t>做好准备活动，下水前应先热身，但不宜太剧烈。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074545" y="5066665"/>
            <a:ext cx="528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cs typeface="汉仪文黑-55简" panose="00020600040101010101" charset="-122"/>
              </a:rPr>
              <a:t>不要贸然跳水和潜泳，不要在水下憋气。</a:t>
            </a:r>
          </a:p>
        </p:txBody>
      </p:sp>
      <p:pic>
        <p:nvPicPr>
          <p:cNvPr id="18" name="图片 17" descr="cuteanimated_213"/>
          <p:cNvPicPr>
            <a:picLocks noChangeAspect="1"/>
          </p:cNvPicPr>
          <p:nvPr/>
        </p:nvPicPr>
        <p:blipFill>
          <a:blip r:embed="rId3">
            <a:clrChange>
              <a:clrFrom>
                <a:srgbClr val="EFEEE9">
                  <a:alpha val="100000"/>
                </a:srgbClr>
              </a:clrFrom>
              <a:clrTo>
                <a:srgbClr val="EFEEE9">
                  <a:alpha val="100000"/>
                  <a:alpha val="0"/>
                </a:srgbClr>
              </a:clrTo>
            </a:clrChange>
          </a:blip>
          <a:srcRect l="65822" t="12019" r="6923" b="12713"/>
          <a:stretch>
            <a:fillRect/>
          </a:stretch>
        </p:blipFill>
        <p:spPr>
          <a:xfrm flipH="1">
            <a:off x="8714105" y="2261870"/>
            <a:ext cx="1948180" cy="40354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133283" y="1834515"/>
            <a:ext cx="7925435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500">
                <a:solidFill>
                  <a:srgbClr val="006696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同伴落水怎么施救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681413" y="1386840"/>
            <a:ext cx="4829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>
                <a:solidFill>
                  <a:srgbClr val="006696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rPr>
              <a:t>珍爱生命预防溺水安全教育主题班会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57345" y="376555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solidFill>
                  <a:srgbClr val="006696"/>
                </a:solidFill>
                <a:latin typeface="汉仪颜楷简" panose="00020600040101010101" charset="-122"/>
                <a:ea typeface="汉仪颜楷简" panose="00020600040101010101" charset="-122"/>
                <a:cs typeface="汉仪文黑-55简" panose="00020600040101010101" charset="-122"/>
              </a:rPr>
              <a:t>同伴落水怎么施救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84505" y="1995170"/>
            <a:ext cx="5607050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cs typeface="汉仪文黑-55简" panose="00020600040101010101" charset="-122"/>
              </a:rPr>
              <a:t>如果你看到小伙伴落水了，你会怎么做呢？</a:t>
            </a:r>
          </a:p>
        </p:txBody>
      </p:sp>
      <p:pic>
        <p:nvPicPr>
          <p:cNvPr id="4" name="图片 3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905" y="2347595"/>
            <a:ext cx="5306695" cy="33896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56260" y="3343910"/>
            <a:ext cx="2426970" cy="1071880"/>
          </a:xfrm>
          <a:prstGeom prst="rect">
            <a:avLst/>
          </a:prstGeom>
          <a:solidFill>
            <a:schemeClr val="bg1"/>
          </a:solidFill>
          <a:ln>
            <a:solidFill>
              <a:srgbClr val="0DB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文黑-55简" panose="0002060004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63265" y="3343910"/>
            <a:ext cx="2426970" cy="1071880"/>
          </a:xfrm>
          <a:prstGeom prst="rect">
            <a:avLst/>
          </a:prstGeom>
          <a:solidFill>
            <a:schemeClr val="bg1"/>
          </a:solidFill>
          <a:ln>
            <a:solidFill>
              <a:srgbClr val="FB9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文黑-55简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2945" y="3721735"/>
            <a:ext cx="2132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>
                <a:cs typeface="汉仪文黑-55简" panose="00020600040101010101" charset="-122"/>
              </a:rPr>
              <a:t>不能手拉手施救</a:t>
            </a:r>
            <a:endParaRPr lang="en-US" altLang="zh-CN" sz="2000">
              <a:cs typeface="汉仪文黑-55简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46145" y="3721735"/>
            <a:ext cx="2132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>
                <a:cs typeface="汉仪文黑-55简" panose="00020600040101010101" charset="-122"/>
              </a:rPr>
              <a:t>不能入水施救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88645" y="4833620"/>
            <a:ext cx="500951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cs typeface="汉仪文黑-55简" panose="00020600040101010101" charset="-122"/>
              </a:rPr>
              <a:t>因为：落水者力大无比，稍不留神就会被溺水者拉下水，造成连环溺水的悲剧。救援的第一要务是保证自身安全，不然就是添乱，甚至可能引发更大的悲剧！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57345" y="376555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solidFill>
                  <a:srgbClr val="006696"/>
                </a:solidFill>
                <a:latin typeface="汉仪颜楷简" panose="00020600040101010101" charset="-122"/>
                <a:ea typeface="汉仪颜楷简" panose="00020600040101010101" charset="-122"/>
                <a:cs typeface="汉仪文黑-55简" panose="00020600040101010101" charset="-122"/>
              </a:rPr>
              <a:t>同伴落水怎么施救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64820" y="2506345"/>
            <a:ext cx="356235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rPr>
              <a:t>碰到有人溺水，第一时间要大声呼叫，派出一人去寻求他人的帮助。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64820" y="4302760"/>
            <a:ext cx="356235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rPr>
              <a:t>在有条件的情况下</a:t>
            </a:r>
            <a:r>
              <a:rPr lang="en-US" altLang="zh-CN" sz="2000"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rPr>
              <a:t>,寻找竹竿、树枝等，俯身趴下来，慢慢将溺水者拉上岸。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161020" y="2506345"/>
            <a:ext cx="356235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rPr>
              <a:t>不要手拉手结成“人链”对落水者施救，这样很危险。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161020" y="4302760"/>
            <a:ext cx="356235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rPr>
              <a:t>不要使用“倒背控水急救”这个传言的方法</a:t>
            </a:r>
            <a:r>
              <a:rPr lang="zh-CN" sz="2000"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rPr>
              <a:t>，会造成更大伤害。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949065" y="1920240"/>
            <a:ext cx="4305300" cy="4396740"/>
            <a:chOff x="6219" y="2844"/>
            <a:chExt cx="6780" cy="6924"/>
          </a:xfrm>
        </p:grpSpPr>
        <p:pic>
          <p:nvPicPr>
            <p:cNvPr id="11" name="图片 10" descr="4"/>
            <p:cNvPicPr>
              <a:picLocks noChangeAspect="1"/>
            </p:cNvPicPr>
            <p:nvPr/>
          </p:nvPicPr>
          <p:blipFill>
            <a:blip r:embed="rId3"/>
            <a:srcRect l="19864" t="4892" r="20814" b="17290"/>
            <a:stretch>
              <a:fillRect/>
            </a:stretch>
          </p:blipFill>
          <p:spPr>
            <a:xfrm>
              <a:off x="6729" y="3458"/>
              <a:ext cx="5743" cy="574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743" h="5743">
                  <a:moveTo>
                    <a:pt x="2872" y="0"/>
                  </a:moveTo>
                  <a:cubicBezTo>
                    <a:pt x="4457" y="0"/>
                    <a:pt x="5743" y="1286"/>
                    <a:pt x="5743" y="2872"/>
                  </a:cubicBezTo>
                  <a:cubicBezTo>
                    <a:pt x="5743" y="4457"/>
                    <a:pt x="4457" y="5743"/>
                    <a:pt x="2872" y="5743"/>
                  </a:cubicBezTo>
                  <a:cubicBezTo>
                    <a:pt x="1286" y="5743"/>
                    <a:pt x="0" y="4457"/>
                    <a:pt x="0" y="2872"/>
                  </a:cubicBezTo>
                  <a:cubicBezTo>
                    <a:pt x="0" y="1286"/>
                    <a:pt x="1286" y="0"/>
                    <a:pt x="2872" y="0"/>
                  </a:cubicBezTo>
                  <a:close/>
                </a:path>
              </a:pathLst>
            </a:custGeom>
            <a:ln>
              <a:solidFill>
                <a:srgbClr val="45C0FF"/>
              </a:solidFill>
            </a:ln>
          </p:spPr>
        </p:pic>
        <p:sp>
          <p:nvSpPr>
            <p:cNvPr id="2" name="弧形 1"/>
            <p:cNvSpPr/>
            <p:nvPr/>
          </p:nvSpPr>
          <p:spPr>
            <a:xfrm>
              <a:off x="6219" y="3006"/>
              <a:ext cx="6762" cy="6762"/>
            </a:xfrm>
            <a:prstGeom prst="arc">
              <a:avLst>
                <a:gd name="adj1" fmla="val 12010637"/>
                <a:gd name="adj2" fmla="val 19273125"/>
              </a:avLst>
            </a:prstGeom>
            <a:noFill/>
            <a:ln>
              <a:gradFill>
                <a:gsLst>
                  <a:gs pos="0">
                    <a:srgbClr val="FB9215"/>
                  </a:gs>
                  <a:gs pos="100000">
                    <a:srgbClr val="FB9215">
                      <a:alpha val="0"/>
                    </a:srgbClr>
                  </a:gs>
                </a:gsLst>
                <a:lin ang="10800000" scaled="1"/>
              </a:gradFill>
              <a:tail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文黑-55简" panose="00020600040101010101" charset="-122"/>
              </a:endParaRPr>
            </a:p>
          </p:txBody>
        </p:sp>
        <p:sp>
          <p:nvSpPr>
            <p:cNvPr id="4" name="弧形 3"/>
            <p:cNvSpPr/>
            <p:nvPr/>
          </p:nvSpPr>
          <p:spPr>
            <a:xfrm rot="10800000">
              <a:off x="6237" y="2844"/>
              <a:ext cx="6762" cy="6762"/>
            </a:xfrm>
            <a:prstGeom prst="arc">
              <a:avLst>
                <a:gd name="adj1" fmla="val 12010637"/>
                <a:gd name="adj2" fmla="val 19273125"/>
              </a:avLst>
            </a:prstGeom>
            <a:noFill/>
            <a:ln>
              <a:gradFill>
                <a:gsLst>
                  <a:gs pos="0">
                    <a:srgbClr val="FB9215"/>
                  </a:gs>
                  <a:gs pos="100000">
                    <a:srgbClr val="FB9215">
                      <a:alpha val="0"/>
                    </a:srgbClr>
                  </a:gs>
                </a:gsLst>
                <a:lin ang="10800000" scaled="1"/>
              </a:gradFill>
              <a:tail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文黑-55简" panose="00020600040101010101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133283" y="1834515"/>
            <a:ext cx="7925435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500">
                <a:solidFill>
                  <a:srgbClr val="006696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不慎落水如何自救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57345" y="376555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solidFill>
                  <a:srgbClr val="006696"/>
                </a:solidFill>
                <a:latin typeface="汉仪颜楷简" panose="00020600040101010101" charset="-122"/>
                <a:ea typeface="汉仪颜楷简" panose="00020600040101010101" charset="-122"/>
                <a:cs typeface="汉仪文黑-55简" panose="00020600040101010101" charset="-122"/>
              </a:rPr>
              <a:t>不慎落水如何自救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140960" y="2099310"/>
            <a:ext cx="1910080" cy="3362960"/>
            <a:chOff x="8058" y="3306"/>
            <a:chExt cx="3008" cy="5296"/>
          </a:xfrm>
        </p:grpSpPr>
        <p:pic>
          <p:nvPicPr>
            <p:cNvPr id="10" name="图片 9" descr="beach-fun_1308-25101.webp"/>
            <p:cNvPicPr>
              <a:picLocks noChangeAspect="1"/>
            </p:cNvPicPr>
            <p:nvPr/>
          </p:nvPicPr>
          <p:blipFill>
            <a:blip r:embed="rId3"/>
            <a:srcRect l="42485" t="1939" r="38734" b="64754"/>
            <a:stretch>
              <a:fillRect/>
            </a:stretch>
          </p:blipFill>
          <p:spPr>
            <a:xfrm>
              <a:off x="8058" y="3306"/>
              <a:ext cx="1347" cy="252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47" h="2525">
                  <a:moveTo>
                    <a:pt x="674" y="0"/>
                  </a:moveTo>
                  <a:lnTo>
                    <a:pt x="1347" y="0"/>
                  </a:lnTo>
                  <a:lnTo>
                    <a:pt x="1347" y="2525"/>
                  </a:lnTo>
                  <a:lnTo>
                    <a:pt x="0" y="2525"/>
                  </a:lnTo>
                  <a:lnTo>
                    <a:pt x="0" y="1852"/>
                  </a:lnTo>
                  <a:lnTo>
                    <a:pt x="674" y="1852"/>
                  </a:lnTo>
                  <a:lnTo>
                    <a:pt x="674" y="0"/>
                  </a:lnTo>
                  <a:close/>
                </a:path>
              </a:pathLst>
            </a:custGeom>
          </p:spPr>
        </p:pic>
        <p:pic>
          <p:nvPicPr>
            <p:cNvPr id="11" name="图片 10" descr="beach-fun_1308-25101.webp"/>
            <p:cNvPicPr>
              <a:picLocks noChangeAspect="1"/>
            </p:cNvPicPr>
            <p:nvPr/>
          </p:nvPicPr>
          <p:blipFill>
            <a:blip r:embed="rId3"/>
            <a:srcRect l="63567" t="1939" r="17652" b="64754"/>
            <a:stretch>
              <a:fillRect/>
            </a:stretch>
          </p:blipFill>
          <p:spPr>
            <a:xfrm>
              <a:off x="9720" y="3306"/>
              <a:ext cx="1347" cy="252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47" h="2525">
                  <a:moveTo>
                    <a:pt x="0" y="0"/>
                  </a:moveTo>
                  <a:lnTo>
                    <a:pt x="674" y="0"/>
                  </a:lnTo>
                  <a:lnTo>
                    <a:pt x="674" y="1852"/>
                  </a:lnTo>
                  <a:lnTo>
                    <a:pt x="1347" y="1852"/>
                  </a:lnTo>
                  <a:lnTo>
                    <a:pt x="1347" y="2525"/>
                  </a:lnTo>
                  <a:lnTo>
                    <a:pt x="0" y="252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 descr="beach-fun_1308-25101.webp"/>
            <p:cNvPicPr>
              <a:picLocks noChangeAspect="1"/>
            </p:cNvPicPr>
            <p:nvPr/>
          </p:nvPicPr>
          <p:blipFill>
            <a:blip r:embed="rId3"/>
            <a:srcRect l="63567" t="36921" r="17652" b="29772"/>
            <a:stretch>
              <a:fillRect/>
            </a:stretch>
          </p:blipFill>
          <p:spPr>
            <a:xfrm>
              <a:off x="9720" y="6078"/>
              <a:ext cx="1347" cy="252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47" h="2525">
                  <a:moveTo>
                    <a:pt x="0" y="0"/>
                  </a:moveTo>
                  <a:lnTo>
                    <a:pt x="1347" y="0"/>
                  </a:lnTo>
                  <a:lnTo>
                    <a:pt x="1347" y="674"/>
                  </a:lnTo>
                  <a:lnTo>
                    <a:pt x="674" y="674"/>
                  </a:lnTo>
                  <a:lnTo>
                    <a:pt x="674" y="2525"/>
                  </a:lnTo>
                  <a:lnTo>
                    <a:pt x="0" y="252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3" name="图片 12" descr="beach-fun_1308-25101.webp"/>
            <p:cNvPicPr>
              <a:picLocks noChangeAspect="1"/>
            </p:cNvPicPr>
            <p:nvPr/>
          </p:nvPicPr>
          <p:blipFill>
            <a:blip r:embed="rId3"/>
            <a:srcRect l="42485" t="36921" r="38734" b="29772"/>
            <a:stretch>
              <a:fillRect/>
            </a:stretch>
          </p:blipFill>
          <p:spPr>
            <a:xfrm>
              <a:off x="8058" y="6078"/>
              <a:ext cx="1347" cy="252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47" h="2525">
                  <a:moveTo>
                    <a:pt x="0" y="0"/>
                  </a:moveTo>
                  <a:lnTo>
                    <a:pt x="1347" y="0"/>
                  </a:lnTo>
                  <a:lnTo>
                    <a:pt x="1347" y="2525"/>
                  </a:lnTo>
                  <a:lnTo>
                    <a:pt x="674" y="2525"/>
                  </a:lnTo>
                  <a:lnTo>
                    <a:pt x="674" y="674"/>
                  </a:lnTo>
                  <a:lnTo>
                    <a:pt x="0" y="674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23" name="文本框 22"/>
          <p:cNvSpPr txBox="1"/>
          <p:nvPr/>
        </p:nvSpPr>
        <p:spPr>
          <a:xfrm>
            <a:off x="581025" y="2301240"/>
            <a:ext cx="35763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cs typeface="汉仪文黑-55简" panose="00020600040101010101" charset="-122"/>
              </a:rPr>
              <a:t>保持冷静，不要慌张，保存体力，发现周围有人时立即大声呼救；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755255" y="2301240"/>
            <a:ext cx="3757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cs typeface="汉仪文黑-55简" panose="00020600040101010101" charset="-122"/>
              </a:rPr>
              <a:t>放松全身，让身体飘浮在水面上，将头部浮出水面，用脚踢水，防止体力丧失，等待救援；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474980" y="4410710"/>
            <a:ext cx="38049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cs typeface="汉仪文黑-55简" panose="00020600040101010101" charset="-122"/>
              </a:rPr>
              <a:t>身体下沉时，可将手掌向下压；如果在水中突然抽筋，又无法靠岸时，立即求救。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7755255" y="4410710"/>
            <a:ext cx="39744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cs typeface="汉仪文黑-55简" panose="00020600040101010101" charset="-122"/>
              </a:rPr>
              <a:t>如周围无人，可深吸一口气潜入水中，伸直抽筋的那条腿，用手将脚趾向上扳，以解除抽筋。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141595" y="2861945"/>
            <a:ext cx="363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>
                <a:cs typeface="汉仪文黑-55简" panose="00020600040101010101" charset="-122"/>
              </a:rPr>
              <a:t>1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694170" y="2861945"/>
            <a:ext cx="363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>
                <a:cs typeface="汉仪文黑-55简" panose="00020600040101010101" charset="-122"/>
              </a:rPr>
              <a:t>2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141595" y="4347845"/>
            <a:ext cx="363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>
                <a:cs typeface="汉仪文黑-55简" panose="00020600040101010101" charset="-122"/>
              </a:rPr>
              <a:t>3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694170" y="4347845"/>
            <a:ext cx="363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>
                <a:cs typeface="汉仪文黑-55简" panose="00020600040101010101" charset="-122"/>
              </a:rPr>
              <a:t>4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133283" y="1920240"/>
            <a:ext cx="792543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600">
                <a:solidFill>
                  <a:srgbClr val="006696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珍爱生命预防溺水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EF82CAE-C2D8-4692-8C71-C2439FAB7FC8}"/>
              </a:ext>
            </a:extLst>
          </p:cNvPr>
          <p:cNvSpPr txBox="1"/>
          <p:nvPr/>
        </p:nvSpPr>
        <p:spPr>
          <a:xfrm>
            <a:off x="3617245" y="662940"/>
            <a:ext cx="4829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rgbClr val="006696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rPr>
              <a:t>珍爱生命预防溺水学生安全教育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FFBFE55-BC7D-4E8A-AADC-559CE424F4CC}"/>
              </a:ext>
            </a:extLst>
          </p:cNvPr>
          <p:cNvSpPr txBox="1"/>
          <p:nvPr/>
        </p:nvSpPr>
        <p:spPr>
          <a:xfrm>
            <a:off x="4010276" y="3244850"/>
            <a:ext cx="4829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6696"/>
                </a:solidFill>
                <a:latin typeface="汉仪文黑-55简" panose="00020600040101010101" charset="-122"/>
                <a:ea typeface="汉仪文黑-55简" panose="00020600040101010101" charset="-122"/>
              </a:rPr>
              <a:t>XX</a:t>
            </a:r>
            <a:r>
              <a:rPr lang="zh-CN" altLang="en-US" dirty="0">
                <a:solidFill>
                  <a:srgbClr val="006696"/>
                </a:solidFill>
                <a:latin typeface="汉仪文黑-55简" panose="00020600040101010101" charset="-122"/>
                <a:ea typeface="汉仪文黑-55简" panose="00020600040101010101" charset="-122"/>
              </a:rPr>
              <a:t>年</a:t>
            </a:r>
            <a:r>
              <a:rPr lang="en-US" altLang="zh-CN" dirty="0">
                <a:solidFill>
                  <a:srgbClr val="006696"/>
                </a:solidFill>
                <a:latin typeface="汉仪文黑-55简" panose="00020600040101010101" charset="-122"/>
                <a:ea typeface="汉仪文黑-55简" panose="00020600040101010101" charset="-122"/>
              </a:rPr>
              <a:t>XX</a:t>
            </a:r>
            <a:r>
              <a:rPr lang="zh-CN" altLang="en-US" dirty="0">
                <a:solidFill>
                  <a:srgbClr val="006696"/>
                </a:solidFill>
                <a:latin typeface="汉仪文黑-55简" panose="00020600040101010101" charset="-122"/>
                <a:ea typeface="汉仪文黑-55简" panose="00020600040101010101" charset="-122"/>
              </a:rPr>
              <a:t>月</a:t>
            </a:r>
            <a:r>
              <a:rPr lang="en-US" altLang="zh-CN" dirty="0">
                <a:solidFill>
                  <a:srgbClr val="006696"/>
                </a:solidFill>
                <a:latin typeface="汉仪文黑-55简" panose="00020600040101010101" charset="-122"/>
                <a:ea typeface="汉仪文黑-55简" panose="00020600040101010101" charset="-122"/>
              </a:rPr>
              <a:t>XX</a:t>
            </a:r>
            <a:r>
              <a:rPr lang="zh-CN" altLang="en-US" dirty="0">
                <a:solidFill>
                  <a:srgbClr val="006696"/>
                </a:solidFill>
                <a:latin typeface="汉仪文黑-55简" panose="00020600040101010101" charset="-122"/>
                <a:ea typeface="汉仪文黑-55简" panose="00020600040101010101" charset="-122"/>
              </a:rPr>
              <a:t>日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57345" y="376555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solidFill>
                  <a:srgbClr val="006696"/>
                </a:solidFill>
                <a:latin typeface="汉仪颜楷简" panose="00020600040101010101" charset="-122"/>
                <a:ea typeface="汉仪颜楷简" panose="00020600040101010101" charset="-122"/>
                <a:cs typeface="汉仪文黑-55简" panose="00020600040101010101" charset="-122"/>
              </a:rPr>
              <a:t>世界预防溺水日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261100" y="3013710"/>
            <a:ext cx="5081270" cy="200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cs typeface="汉仪文黑-55简" panose="00020600040101010101" charset="-122"/>
              </a:rPr>
              <a:t>新华社联合国4月28日电 第75届联合国大会4月28日通过首个全球预防溺水决议，并将每年7月25日定为世界预防溺水日。</a:t>
            </a: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18" y="1781396"/>
            <a:ext cx="4089009" cy="40890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048250" y="319405"/>
            <a:ext cx="20955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b="1">
                <a:solidFill>
                  <a:srgbClr val="006696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rPr>
              <a:t>目录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476250" y="2365375"/>
            <a:ext cx="2585085" cy="3630930"/>
          </a:xfrm>
          <a:prstGeom prst="roundRect">
            <a:avLst>
              <a:gd name="adj" fmla="val 4588"/>
            </a:avLst>
          </a:prstGeom>
          <a:solidFill>
            <a:schemeClr val="bg1"/>
          </a:solidFill>
          <a:ln>
            <a:solidFill>
              <a:srgbClr val="FCB254"/>
            </a:solidFill>
          </a:ln>
          <a:effectLst>
            <a:reflection blurRad="6350" stA="52000" endA="300" endPos="2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文黑-55简" panose="00020600040101010101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361055" y="2365375"/>
            <a:ext cx="2585085" cy="3630930"/>
          </a:xfrm>
          <a:prstGeom prst="roundRect">
            <a:avLst>
              <a:gd name="adj" fmla="val 4588"/>
            </a:avLst>
          </a:prstGeom>
          <a:solidFill>
            <a:schemeClr val="bg1"/>
          </a:solidFill>
          <a:ln>
            <a:solidFill>
              <a:srgbClr val="FCB254"/>
            </a:solidFill>
          </a:ln>
          <a:effectLst>
            <a:reflection blurRad="6350" stA="52000" endA="300" endPos="2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文黑-55简" panose="00020600040101010101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245860" y="2365375"/>
            <a:ext cx="2585085" cy="3630930"/>
          </a:xfrm>
          <a:prstGeom prst="roundRect">
            <a:avLst>
              <a:gd name="adj" fmla="val 4588"/>
            </a:avLst>
          </a:prstGeom>
          <a:solidFill>
            <a:schemeClr val="bg1"/>
          </a:solidFill>
          <a:ln>
            <a:solidFill>
              <a:srgbClr val="FCB254"/>
            </a:solidFill>
          </a:ln>
          <a:effectLst>
            <a:reflection blurRad="6350" stA="52000" endA="300" endPos="2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文黑-55简" panose="00020600040101010101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9130665" y="2365375"/>
            <a:ext cx="2585085" cy="3630930"/>
          </a:xfrm>
          <a:prstGeom prst="roundRect">
            <a:avLst>
              <a:gd name="adj" fmla="val 4588"/>
            </a:avLst>
          </a:prstGeom>
          <a:solidFill>
            <a:schemeClr val="bg1"/>
          </a:solidFill>
          <a:ln>
            <a:solidFill>
              <a:srgbClr val="FCB254"/>
            </a:solidFill>
          </a:ln>
          <a:effectLst>
            <a:reflection blurRad="6350" stA="52000" endA="300" endPos="2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文黑-55简" panose="000206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01700" y="4295775"/>
            <a:ext cx="16287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rPr>
              <a:t>远离野外危险水域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816350" y="4295775"/>
            <a:ext cx="16287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rPr>
              <a:t>游泳锻炼注意事项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721475" y="4295775"/>
            <a:ext cx="16287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rPr>
              <a:t>同伴落水怎么施救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9702800" y="4295775"/>
            <a:ext cx="16287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rPr>
              <a:t>不慎落水如何自救</a:t>
            </a:r>
          </a:p>
        </p:txBody>
      </p:sp>
      <p:pic>
        <p:nvPicPr>
          <p:cNvPr id="31" name="图片 30" descr="343538343039393b343538383936353bd6dcd2bb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9205" y="2285365"/>
            <a:ext cx="914400" cy="914400"/>
          </a:xfrm>
          <a:prstGeom prst="rect">
            <a:avLst/>
          </a:prstGeom>
        </p:spPr>
      </p:pic>
      <p:pic>
        <p:nvPicPr>
          <p:cNvPr id="32" name="图片 31" descr="343538343039393b343538383936373bd6dcb6fe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9255" y="2285365"/>
            <a:ext cx="914400" cy="914400"/>
          </a:xfrm>
          <a:prstGeom prst="rect">
            <a:avLst/>
          </a:prstGeom>
        </p:spPr>
      </p:pic>
      <p:pic>
        <p:nvPicPr>
          <p:cNvPr id="33" name="图片 32" descr="343538343039393b343538383936363bd6dcc8fd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39305" y="2285365"/>
            <a:ext cx="914400" cy="914400"/>
          </a:xfrm>
          <a:prstGeom prst="rect">
            <a:avLst/>
          </a:prstGeom>
        </p:spPr>
      </p:pic>
      <p:pic>
        <p:nvPicPr>
          <p:cNvPr id="34" name="图片 33" descr="343538343039393b343538383937303bd6dccbc4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79355" y="2285365"/>
            <a:ext cx="914400" cy="914400"/>
          </a:xfrm>
          <a:prstGeom prst="rect">
            <a:avLst/>
          </a:prstGeom>
        </p:spPr>
      </p:pic>
      <p:pic>
        <p:nvPicPr>
          <p:cNvPr id="40" name="图片 39" descr="343632353233363b343632353238353bcdf8c2e7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99870" y="3624580"/>
            <a:ext cx="432000" cy="432000"/>
          </a:xfrm>
          <a:prstGeom prst="rect">
            <a:avLst/>
          </a:prstGeom>
        </p:spPr>
      </p:pic>
      <p:pic>
        <p:nvPicPr>
          <p:cNvPr id="41" name="图片 40" descr="343632353233363b343632353237313bb7a2cfd6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37435" y="3624580"/>
            <a:ext cx="431959" cy="432000"/>
          </a:xfrm>
          <a:prstGeom prst="rect">
            <a:avLst/>
          </a:prstGeom>
        </p:spPr>
      </p:pic>
      <p:pic>
        <p:nvPicPr>
          <p:cNvPr id="42" name="图片 41" descr="343632353233363b343632353238313bcab1bce4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46700" y="3624580"/>
            <a:ext cx="431959" cy="432000"/>
          </a:xfrm>
          <a:prstGeom prst="rect">
            <a:avLst/>
          </a:prstGeom>
        </p:spPr>
      </p:pic>
      <p:pic>
        <p:nvPicPr>
          <p:cNvPr id="43" name="图片 42" descr="343632353233363b343632353331393bd0c5cfa2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320710" y="3624580"/>
            <a:ext cx="431959" cy="432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133283" y="1834515"/>
            <a:ext cx="7925435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500">
                <a:solidFill>
                  <a:srgbClr val="006696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远离野外危险水域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681413" y="1386840"/>
            <a:ext cx="4829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>
                <a:solidFill>
                  <a:srgbClr val="006696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rPr>
              <a:t>珍爱生命预防溺水安全教育主题班会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57345" y="376555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solidFill>
                  <a:srgbClr val="006696"/>
                </a:solidFill>
                <a:latin typeface="汉仪颜楷简" panose="00020600040101010101" charset="-122"/>
                <a:ea typeface="汉仪颜楷简" panose="00020600040101010101" charset="-122"/>
                <a:cs typeface="汉仪文黑-55简" panose="00020600040101010101" charset="-122"/>
              </a:rPr>
              <a:t>远离野外危险水域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71805" y="1852295"/>
            <a:ext cx="4144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cs typeface="汉仪文黑-55简" panose="00020600040101010101" charset="-122"/>
              </a:rPr>
              <a:t>先来看几个关于溺水的案例：</a:t>
            </a:r>
          </a:p>
        </p:txBody>
      </p:sp>
      <p:pic>
        <p:nvPicPr>
          <p:cNvPr id="5" name="图片 4" descr="child-sinking-lake-kid-shouting-calling-help-cartoon-illustration_74855-14314.web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2493010"/>
            <a:ext cx="5154930" cy="34918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04330" y="2099945"/>
            <a:ext cx="508127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cs typeface="汉仪文黑-55简" panose="00020600040101010101" charset="-122"/>
              </a:rPr>
              <a:t>某年3月3日，海南乐东中学2名初三学生到河边钓鱼，不慎落水身亡。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702425" y="3192780"/>
            <a:ext cx="505968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cs typeface="汉仪文黑-55简" panose="00020600040101010101" charset="-122"/>
              </a:rPr>
              <a:t>某年3月4日，海南临高1名小学四年级学生在水渠沟旁洗手时被水冲走，不幸溺水身亡。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704330" y="4285615"/>
            <a:ext cx="508127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cs typeface="汉仪文黑-55简" panose="00020600040101010101" charset="-122"/>
              </a:rPr>
              <a:t>某年3月4日，海南文昌一小学六年级学生和1名幼儿到附近水库大坝玩耍，不幸溺水身亡。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704330" y="5378450"/>
            <a:ext cx="508127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cs typeface="汉仪文黑-55简" panose="00020600040101010101" charset="-122"/>
              </a:rPr>
              <a:t>某年3月6日，海南琼中2名二年级学生到河边玩耍，不幸溺水身亡。</a:t>
            </a:r>
          </a:p>
        </p:txBody>
      </p:sp>
      <p:pic>
        <p:nvPicPr>
          <p:cNvPr id="8" name="图片 7" descr="31393935333139393b31373432363132393bcafdd7d63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2237105"/>
            <a:ext cx="504000" cy="504000"/>
          </a:xfrm>
          <a:prstGeom prst="rect">
            <a:avLst/>
          </a:prstGeom>
        </p:spPr>
      </p:pic>
      <p:pic>
        <p:nvPicPr>
          <p:cNvPr id="9" name="图片 8" descr="31393935333139393b31373432363133303bcafdd7d63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0" y="3348165"/>
            <a:ext cx="504000" cy="503555"/>
          </a:xfrm>
          <a:prstGeom prst="rect">
            <a:avLst/>
          </a:prstGeom>
        </p:spPr>
      </p:pic>
      <p:pic>
        <p:nvPicPr>
          <p:cNvPr id="10" name="图片 9" descr="31393935333139393b31373432363133333bcafdd7d633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6000" y="4458780"/>
            <a:ext cx="504000" cy="503555"/>
          </a:xfrm>
          <a:prstGeom prst="rect">
            <a:avLst/>
          </a:prstGeom>
        </p:spPr>
      </p:pic>
      <p:pic>
        <p:nvPicPr>
          <p:cNvPr id="13" name="图片 12" descr="31393935333139393b31373432363133343bcafdd7d634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96000" y="5569395"/>
            <a:ext cx="504000" cy="5035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57345" y="376555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solidFill>
                  <a:srgbClr val="006696"/>
                </a:solidFill>
                <a:latin typeface="汉仪颜楷简" panose="00020600040101010101" charset="-122"/>
                <a:ea typeface="汉仪颜楷简" panose="00020600040101010101" charset="-122"/>
                <a:cs typeface="汉仪文黑-55简" panose="00020600040101010101" charset="-122"/>
              </a:rPr>
              <a:t>远离野外危险水域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76250" y="1430655"/>
            <a:ext cx="4097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cs typeface="汉仪文黑-55简" panose="00020600040101010101" charset="-122"/>
              </a:rPr>
              <a:t>一般发生溺水的地点在：</a:t>
            </a:r>
          </a:p>
        </p:txBody>
      </p:sp>
      <p:sp>
        <p:nvSpPr>
          <p:cNvPr id="13" name="矩形 12"/>
          <p:cNvSpPr/>
          <p:nvPr/>
        </p:nvSpPr>
        <p:spPr>
          <a:xfrm>
            <a:off x="690880" y="5367020"/>
            <a:ext cx="5125085" cy="907415"/>
          </a:xfrm>
          <a:prstGeom prst="rect">
            <a:avLst/>
          </a:prstGeom>
          <a:solidFill>
            <a:schemeClr val="bg1"/>
          </a:solidFill>
          <a:ln w="19050">
            <a:solidFill>
              <a:srgbClr val="0DB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文黑-55简" panose="0002060004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547620" y="5367020"/>
            <a:ext cx="1410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cs typeface="汉仪文黑-55简" panose="00020600040101010101" charset="-122"/>
              </a:rPr>
              <a:t>游泳池</a:t>
            </a:r>
          </a:p>
        </p:txBody>
      </p:sp>
      <p:pic>
        <p:nvPicPr>
          <p:cNvPr id="21" name="图片 20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07455" y="2534920"/>
            <a:ext cx="5145405" cy="31267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770" y="1908810"/>
            <a:ext cx="3328670" cy="33616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455295" y="1614170"/>
            <a:ext cx="11276965" cy="1627505"/>
          </a:xfrm>
          <a:prstGeom prst="rect">
            <a:avLst/>
          </a:prstGeom>
          <a:solidFill>
            <a:srgbClr val="C1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文黑-55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57345" y="376555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solidFill>
                  <a:srgbClr val="006696"/>
                </a:solidFill>
                <a:latin typeface="汉仪颜楷简" panose="00020600040101010101" charset="-122"/>
                <a:ea typeface="汉仪颜楷简" panose="00020600040101010101" charset="-122"/>
                <a:cs typeface="汉仪文黑-55简" panose="00020600040101010101" charset="-122"/>
              </a:rPr>
              <a:t>远离野外危险水域</a:t>
            </a:r>
          </a:p>
        </p:txBody>
      </p:sp>
      <p:sp>
        <p:nvSpPr>
          <p:cNvPr id="23" name="圆角矩形 22"/>
          <p:cNvSpPr/>
          <p:nvPr/>
        </p:nvSpPr>
        <p:spPr>
          <a:xfrm>
            <a:off x="575310" y="2940050"/>
            <a:ext cx="3248660" cy="3439795"/>
          </a:xfrm>
          <a:prstGeom prst="roundRect">
            <a:avLst>
              <a:gd name="adj" fmla="val 1562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文黑-55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95943" y="1983105"/>
            <a:ext cx="60001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cs typeface="汉仪文黑-55简" panose="00020600040101010101" charset="-122"/>
              </a:rPr>
              <a:t>发生溺水时，一般是怎样的状态或情景：</a:t>
            </a:r>
          </a:p>
        </p:txBody>
      </p:sp>
      <p:sp>
        <p:nvSpPr>
          <p:cNvPr id="24" name="圆角矩形 23"/>
          <p:cNvSpPr/>
          <p:nvPr/>
        </p:nvSpPr>
        <p:spPr>
          <a:xfrm>
            <a:off x="8356600" y="2940050"/>
            <a:ext cx="3248660" cy="3439795"/>
          </a:xfrm>
          <a:prstGeom prst="roundRect">
            <a:avLst>
              <a:gd name="adj" fmla="val 1562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文黑-55简" panose="00020600040101010101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9072880" y="3241675"/>
            <a:ext cx="1971675" cy="3007360"/>
            <a:chOff x="5889" y="4966"/>
            <a:chExt cx="3105" cy="4736"/>
          </a:xfrm>
        </p:grpSpPr>
        <p:sp>
          <p:nvSpPr>
            <p:cNvPr id="9" name="文本框 8"/>
            <p:cNvSpPr txBox="1"/>
            <p:nvPr/>
          </p:nvSpPr>
          <p:spPr>
            <a:xfrm>
              <a:off x="6066" y="4966"/>
              <a:ext cx="28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>
                  <a:cs typeface="汉仪文黑-55简" panose="00020600040101010101" charset="-122"/>
                </a:rPr>
                <a:t>溺水者很安静</a:t>
              </a:r>
            </a:p>
          </p:txBody>
        </p:sp>
        <p:pic>
          <p:nvPicPr>
            <p:cNvPr id="11" name="图片 10" descr="1"/>
            <p:cNvPicPr>
              <a:picLocks noChangeAspect="1"/>
            </p:cNvPicPr>
            <p:nvPr/>
          </p:nvPicPr>
          <p:blipFill>
            <a:blip r:embed="rId3"/>
            <a:srcRect l="7175" t="7381" b="6151"/>
            <a:stretch>
              <a:fillRect/>
            </a:stretch>
          </p:blipFill>
          <p:spPr>
            <a:xfrm>
              <a:off x="5889" y="7424"/>
              <a:ext cx="3105" cy="2278"/>
            </a:xfrm>
            <a:prstGeom prst="rect">
              <a:avLst/>
            </a:prstGeom>
          </p:spPr>
        </p:pic>
        <p:pic>
          <p:nvPicPr>
            <p:cNvPr id="18" name="图片 17" descr="303b32313536363734333bb6d4b9b4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47" y="5998"/>
              <a:ext cx="1134" cy="1134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1264285" y="3241675"/>
            <a:ext cx="1838325" cy="2897505"/>
            <a:chOff x="1311" y="4966"/>
            <a:chExt cx="2895" cy="4563"/>
          </a:xfrm>
        </p:grpSpPr>
        <p:sp>
          <p:nvSpPr>
            <p:cNvPr id="8" name="文本框 7"/>
            <p:cNvSpPr txBox="1"/>
            <p:nvPr/>
          </p:nvSpPr>
          <p:spPr>
            <a:xfrm>
              <a:off x="1311" y="4966"/>
              <a:ext cx="28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>
                  <a:cs typeface="汉仪文黑-55简" panose="00020600040101010101" charset="-122"/>
                </a:rPr>
                <a:t>溺水者会呼救</a:t>
              </a:r>
            </a:p>
          </p:txBody>
        </p:sp>
        <p:pic>
          <p:nvPicPr>
            <p:cNvPr id="12" name="图片 11" descr="child-sinking-lake-kid-shouting-calling-help-cartoon-illustration_74855-14314.webp"/>
            <p:cNvPicPr>
              <a:picLocks noChangeAspect="1"/>
            </p:cNvPicPr>
            <p:nvPr/>
          </p:nvPicPr>
          <p:blipFill>
            <a:blip r:embed="rId6"/>
            <a:srcRect l="36031" t="34535" r="22235" b="16603"/>
            <a:stretch>
              <a:fillRect/>
            </a:stretch>
          </p:blipFill>
          <p:spPr>
            <a:xfrm>
              <a:off x="1311" y="7424"/>
              <a:ext cx="2654" cy="210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54" h="2105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2654" y="2"/>
                  </a:lnTo>
                  <a:lnTo>
                    <a:pt x="2654" y="2105"/>
                  </a:lnTo>
                  <a:lnTo>
                    <a:pt x="0" y="210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</p:pic>
        <p:pic>
          <p:nvPicPr>
            <p:cNvPr id="17" name="图片 16" descr="32313537313638393b32313537313637373bb4ed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217" y="5998"/>
              <a:ext cx="1134" cy="1134"/>
            </a:xfrm>
            <a:prstGeom prst="rect">
              <a:avLst/>
            </a:prstGeom>
          </p:spPr>
        </p:pic>
      </p:grpSp>
      <p:sp>
        <p:nvSpPr>
          <p:cNvPr id="25" name="圆角矩形 24"/>
          <p:cNvSpPr/>
          <p:nvPr/>
        </p:nvSpPr>
        <p:spPr>
          <a:xfrm>
            <a:off x="4465955" y="2940050"/>
            <a:ext cx="3248660" cy="3439795"/>
          </a:xfrm>
          <a:prstGeom prst="roundRect">
            <a:avLst>
              <a:gd name="adj" fmla="val 1562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文黑-55简" panose="0002060004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89805" y="3722370"/>
            <a:ext cx="2708910" cy="2451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cs typeface="汉仪文黑-55简" panose="00020600040101010101" charset="-122"/>
              </a:rPr>
              <a:t>溺水者不会呼救；溺水者也无法挥手求救；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cs typeface="汉仪文黑-55简" panose="00020600040101010101" charset="-122"/>
              </a:rPr>
              <a:t>溺水者在水中是直立的，没有踢腿的动作；眼神呆滞，无法专注或者闭上眼睛；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cs typeface="汉仪文黑-55简" panose="00020600040101010101" charset="-122"/>
              </a:rPr>
              <a:t>头在水中，嘴巴在水面，可能头后仰，嘴巴张开，小孩的头则可能前倾；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5170805" y="3241675"/>
            <a:ext cx="18383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>
                <a:cs typeface="汉仪文黑-55简" panose="00020600040101010101" charset="-122"/>
              </a:rPr>
              <a:t>溺水者的状态</a:t>
            </a:r>
            <a:endParaRPr lang="en-US" altLang="zh-CN" sz="2000">
              <a:cs typeface="汉仪文黑-55简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57345" y="376555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solidFill>
                  <a:srgbClr val="006696"/>
                </a:solidFill>
                <a:latin typeface="汉仪颜楷简" panose="00020600040101010101" charset="-122"/>
                <a:ea typeface="汉仪颜楷简" panose="00020600040101010101" charset="-122"/>
                <a:cs typeface="汉仪文黑-55简" panose="00020600040101010101" charset="-122"/>
              </a:rPr>
              <a:t>远离野外危险水域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14375" y="2345055"/>
            <a:ext cx="2306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>
                <a:cs typeface="汉仪文黑-55简" panose="00020600040101010101" charset="-122"/>
              </a:rPr>
              <a:t>溺水的后果：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35635" y="2923540"/>
            <a:ext cx="544766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cs typeface="汉仪文黑-55简" panose="00020600040101010101" charset="-122"/>
              </a:rPr>
              <a:t>人在溺水后，2分钟后将失去意识；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cs typeface="汉仪文黑-55简" panose="00020600040101010101" charset="-122"/>
              </a:rPr>
              <a:t>4-6分钟身体将遭受不可避免的伤害。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cs typeface="汉仪文黑-55简" panose="00020600040101010101" charset="-122"/>
              </a:rPr>
              <a:t>如果在野外落水，很难被及时营救，从而溺亡。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cs typeface="汉仪文黑-55简" panose="00020600040101010101" charset="-122"/>
              </a:rPr>
              <a:t>所以要远离野外危险水域！</a:t>
            </a:r>
          </a:p>
        </p:txBody>
      </p:sp>
      <p:pic>
        <p:nvPicPr>
          <p:cNvPr id="7" name="图片 6" descr="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71285" y="2345055"/>
            <a:ext cx="4892040" cy="33889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133283" y="1834515"/>
            <a:ext cx="7925435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500">
                <a:solidFill>
                  <a:srgbClr val="006696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游泳的注意事项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681413" y="1386840"/>
            <a:ext cx="4829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>
                <a:solidFill>
                  <a:srgbClr val="006696"/>
                </a:solidFill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rPr>
              <a:t>珍爱生命预防溺水安全教育主题班会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jb3VudCI6NywiaGRpZCI6IjhlNmE0N2NjNDZiM2M3YjlkMDk3NDM5ODI5MjM3Nzg2IiwidXNlckNvdW50Ijo3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439.384251968504,&quot;width&quot;:6439.384251968504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文黑-55简"/>
        <a:ea typeface="汉仪文黑-55简"/>
        <a:cs typeface=""/>
      </a:majorFont>
      <a:minorFont>
        <a:latin typeface="汉仪文黑-55简"/>
        <a:ea typeface="汉仪文黑-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文黑-55简"/>
        <a:ea typeface="汉仪文黑-55简"/>
        <a:cs typeface=""/>
      </a:majorFont>
      <a:minorFont>
        <a:latin typeface="汉仪文黑-55简"/>
        <a:ea typeface="汉仪文黑-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文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文黑-55简"/>
        <a:ea typeface=""/>
        <a:cs typeface=""/>
        <a:font script="Jpan" typeface="ＭＳ Ｐゴシック"/>
        <a:font script="Hang" typeface="맑은 고딕"/>
        <a:font script="Hans" typeface="汉仪文黑-55简"/>
        <a:font script="Hant" typeface="新細明體"/>
        <a:font script="Arab" typeface="汉仪文黑-55简"/>
        <a:font script="Hebr" typeface="汉仪文黑-5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文黑-5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文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文黑-55简"/>
        <a:ea typeface=""/>
        <a:cs typeface=""/>
        <a:font script="Jpan" typeface="ＭＳ Ｐゴシック"/>
        <a:font script="Hang" typeface="맑은 고딕"/>
        <a:font script="Hans" typeface="汉仪文黑-55简"/>
        <a:font script="Hant" typeface="新細明體"/>
        <a:font script="Arab" typeface="汉仪文黑-55简"/>
        <a:font script="Hebr" typeface="汉仪文黑-5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文黑-5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757</Words>
  <Application>Microsoft Office PowerPoint</Application>
  <PresentationFormat>宽屏</PresentationFormat>
  <Paragraphs>83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4" baseType="lpstr">
      <vt:lpstr>Arial</vt:lpstr>
      <vt:lpstr>Wingdings</vt:lpstr>
      <vt:lpstr>汉仪文黑-55简</vt:lpstr>
      <vt:lpstr>汉仪颜楷简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YZ</cp:lastModifiedBy>
  <cp:revision>13</cp:revision>
  <dcterms:created xsi:type="dcterms:W3CDTF">2022-04-29T08:03:00Z</dcterms:created>
  <dcterms:modified xsi:type="dcterms:W3CDTF">2022-05-09T01:55:12Z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ICV">
    <vt:lpwstr>031721C89CF3412EB62686F3E7CC8719</vt:lpwstr>
  </property>
  <property fmtid="{D5CDD505-2E9C-101B-9397-08002B2CF9AE}" pid="4" name="KSOTemplateUUID">
    <vt:lpwstr>v1.0_mb_bkZUPTieIh0MmDKwNb2LfQ==</vt:lpwstr>
  </property>
</Properties>
</file>